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3"/>
  </p:notesMasterIdLst>
  <p:sldIdLst>
    <p:sldId id="256" r:id="rId3"/>
    <p:sldId id="3104" r:id="rId4"/>
    <p:sldId id="3105" r:id="rId5"/>
    <p:sldId id="3106" r:id="rId6"/>
    <p:sldId id="3192" r:id="rId7"/>
    <p:sldId id="3193" r:id="rId8"/>
    <p:sldId id="3194" r:id="rId9"/>
    <p:sldId id="3195" r:id="rId10"/>
    <p:sldId id="3110" r:id="rId11"/>
    <p:sldId id="3196" r:id="rId12"/>
    <p:sldId id="3198" r:id="rId13"/>
    <p:sldId id="3199" r:id="rId14"/>
    <p:sldId id="3116" r:id="rId15"/>
    <p:sldId id="3200" r:id="rId16"/>
    <p:sldId id="3201" r:id="rId17"/>
    <p:sldId id="3202" r:id="rId18"/>
    <p:sldId id="3203" r:id="rId19"/>
    <p:sldId id="3204" r:id="rId20"/>
    <p:sldId id="3205" r:id="rId21"/>
    <p:sldId id="3154" r:id="rId22"/>
    <p:sldId id="3206" r:id="rId23"/>
    <p:sldId id="3207" r:id="rId24"/>
    <p:sldId id="3208" r:id="rId25"/>
    <p:sldId id="3209" r:id="rId26"/>
    <p:sldId id="3210" r:id="rId27"/>
    <p:sldId id="3211" r:id="rId28"/>
    <p:sldId id="3127" r:id="rId29"/>
    <p:sldId id="3191" r:id="rId30"/>
    <p:sldId id="3197" r:id="rId31"/>
    <p:sldId id="3167"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97E65206-EE96-4C21-B314-6CC5D3403DD0}">
          <p14:sldIdLst>
            <p14:sldId id="256"/>
            <p14:sldId id="3104"/>
            <p14:sldId id="3105"/>
            <p14:sldId id="3106"/>
            <p14:sldId id="3192"/>
            <p14:sldId id="3193"/>
            <p14:sldId id="3194"/>
            <p14:sldId id="3195"/>
            <p14:sldId id="3110"/>
            <p14:sldId id="3196"/>
            <p14:sldId id="3198"/>
            <p14:sldId id="3199"/>
            <p14:sldId id="3116"/>
            <p14:sldId id="3200"/>
            <p14:sldId id="3201"/>
            <p14:sldId id="3202"/>
            <p14:sldId id="3203"/>
            <p14:sldId id="3204"/>
            <p14:sldId id="3205"/>
            <p14:sldId id="3154"/>
            <p14:sldId id="3206"/>
            <p14:sldId id="3207"/>
            <p14:sldId id="3208"/>
            <p14:sldId id="3209"/>
            <p14:sldId id="3210"/>
            <p14:sldId id="3211"/>
            <p14:sldId id="3127"/>
            <p14:sldId id="3191"/>
            <p14:sldId id="3197"/>
            <p14:sldId id="316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马 东阳" initials="马" lastIdx="3" clrIdx="0">
    <p:extLst>
      <p:ext uri="{19B8F6BF-5375-455C-9EA6-DF929625EA0E}">
        <p15:presenceInfo xmlns:p15="http://schemas.microsoft.com/office/powerpoint/2012/main" userId="8e972da6d8d049b4" providerId="Windows Live"/>
      </p:ext>
    </p:extLst>
  </p:cmAuthor>
  <p:cmAuthor id="2" name="马 东阳" initials="马 [2]" lastIdx="1" clrIdx="1">
    <p:extLst>
      <p:ext uri="{19B8F6BF-5375-455C-9EA6-DF929625EA0E}">
        <p15:presenceInfo xmlns:p15="http://schemas.microsoft.com/office/powerpoint/2012/main" userId="马 东阳"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22C"/>
    <a:srgbClr val="F5AB7A"/>
    <a:srgbClr val="FCD304"/>
    <a:srgbClr val="932323"/>
    <a:srgbClr val="006AB6"/>
    <a:srgbClr val="EDEDEE"/>
    <a:srgbClr val="FFFFFF"/>
    <a:srgbClr val="CC0000"/>
    <a:srgbClr val="F7F7F7"/>
    <a:srgbClr val="99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E9639D4-E3E2-4D34-9284-5A2195B3D0D7}" styleName="浅色样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494" autoAdjust="0"/>
  </p:normalViewPr>
  <p:slideViewPr>
    <p:cSldViewPr snapToGrid="0">
      <p:cViewPr varScale="1">
        <p:scale>
          <a:sx n="68" d="100"/>
          <a:sy n="68" d="100"/>
        </p:scale>
        <p:origin x="20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jpeg>
</file>

<file path=ppt/media/image64.png>
</file>

<file path=ppt/media/image65.png>
</file>

<file path=ppt/media/image67.png>
</file>

<file path=ppt/media/image68.png>
</file>

<file path=ppt/media/image69.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1626C6-ACA4-4569-AAE4-EAFA8D6589A5}" type="datetimeFigureOut">
              <a:rPr lang="zh-CN" altLang="en-US" smtClean="0"/>
              <a:t>2021/3/23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69B0F4-56D8-4846-B117-268CBC1FE047}" type="slidenum">
              <a:rPr lang="zh-CN" altLang="en-US" smtClean="0"/>
              <a:t>‹#›</a:t>
            </a:fld>
            <a:endParaRPr lang="zh-CN" altLang="en-US"/>
          </a:p>
        </p:txBody>
      </p:sp>
    </p:spTree>
    <p:extLst>
      <p:ext uri="{BB962C8B-B14F-4D97-AF65-F5344CB8AC3E}">
        <p14:creationId xmlns:p14="http://schemas.microsoft.com/office/powerpoint/2010/main" val="38293501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我今天的是</a:t>
            </a:r>
            <a:r>
              <a:rPr lang="en-US" altLang="zh-CN" dirty="0"/>
              <a:t>ACL2020</a:t>
            </a:r>
            <a:r>
              <a:rPr lang="zh-CN" altLang="en-US" dirty="0"/>
              <a:t>年的一篇论文，该论文使用双向的</a:t>
            </a:r>
            <a:r>
              <a:rPr lang="en-US" altLang="zh-CN" dirty="0"/>
              <a:t>LSTM</a:t>
            </a:r>
            <a:r>
              <a:rPr lang="zh-CN" altLang="en-US" dirty="0"/>
              <a:t>和双向</a:t>
            </a:r>
            <a:r>
              <a:rPr lang="en-US" altLang="zh-CN" dirty="0"/>
              <a:t>GCN</a:t>
            </a:r>
            <a:r>
              <a:rPr lang="zh-CN" altLang="en-US" dirty="0"/>
              <a:t>来进行嵌套命名实体识别</a:t>
            </a:r>
          </a:p>
        </p:txBody>
      </p:sp>
      <p:sp>
        <p:nvSpPr>
          <p:cNvPr id="4" name="灯片编号占位符 3"/>
          <p:cNvSpPr>
            <a:spLocks noGrp="1"/>
          </p:cNvSpPr>
          <p:nvPr>
            <p:ph type="sldNum" sz="quarter" idx="5"/>
          </p:nvPr>
        </p:nvSpPr>
        <p:spPr/>
        <p:txBody>
          <a:bodyPr/>
          <a:lstStyle/>
          <a:p>
            <a:fld id="{D269B0F4-56D8-4846-B117-268CBC1FE047}" type="slidenum">
              <a:rPr lang="zh-CN" altLang="en-US" smtClean="0"/>
              <a:t>1</a:t>
            </a:fld>
            <a:endParaRPr lang="zh-CN" altLang="en-US"/>
          </a:p>
        </p:txBody>
      </p:sp>
    </p:spTree>
    <p:extLst>
      <p:ext uri="{BB962C8B-B14F-4D97-AF65-F5344CB8AC3E}">
        <p14:creationId xmlns:p14="http://schemas.microsoft.com/office/powerpoint/2010/main" val="6308025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en-US" altLang="zh-CN" b="0" dirty="0" err="1"/>
                  <a:t>BiFlaG</a:t>
                </a:r>
                <a:r>
                  <a:rPr lang="zh-CN" altLang="en-US" b="0" dirty="0"/>
                  <a:t>架构主要有两部分组成，分别是</a:t>
                </a:r>
                <a:r>
                  <a:rPr lang="zh-CN" altLang="en-US" sz="1200" b="0" kern="1200" dirty="0">
                    <a:solidFill>
                      <a:srgbClr val="000000"/>
                    </a:solidFill>
                    <a:effectLst/>
                    <a:latin typeface="Consolas" panose="020B0609020204030204" pitchFamily="49" charset="0"/>
                    <a:ea typeface="等线" panose="02010600030101010101" pitchFamily="2" charset="-122"/>
                    <a:cs typeface="+mn-cs"/>
                  </a:rPr>
                  <a:t>■</a:t>
                </a:r>
                <a:r>
                  <a:rPr lang="zh-CN" altLang="en-US" b="0" dirty="0"/>
                  <a:t>双向</a:t>
                </a:r>
                <a:r>
                  <a:rPr lang="en-US" altLang="zh-CN" b="0" dirty="0"/>
                  <a:t>LSTM+CRF</a:t>
                </a:r>
                <a:r>
                  <a:rPr lang="zh-CN" altLang="en-US" b="0" dirty="0"/>
                  <a:t>模块</a:t>
                </a:r>
                <a:r>
                  <a:rPr lang="zh-CN" altLang="en-US" sz="1200" b="0" kern="1200" dirty="0">
                    <a:solidFill>
                      <a:srgbClr val="000000"/>
                    </a:solidFill>
                    <a:effectLst/>
                    <a:latin typeface="Consolas" panose="020B0609020204030204" pitchFamily="49" charset="0"/>
                    <a:ea typeface="等线" panose="02010600030101010101" pitchFamily="2" charset="-122"/>
                    <a:cs typeface="+mn-cs"/>
                  </a:rPr>
                  <a:t>■和■双向</a:t>
                </a:r>
                <a:r>
                  <a:rPr lang="en-US" altLang="zh-CN" sz="1200" b="0" kern="1200" dirty="0">
                    <a:solidFill>
                      <a:srgbClr val="000000"/>
                    </a:solidFill>
                    <a:effectLst/>
                    <a:latin typeface="Consolas" panose="020B0609020204030204" pitchFamily="49" charset="0"/>
                    <a:ea typeface="等线" panose="02010600030101010101" pitchFamily="2" charset="-122"/>
                    <a:cs typeface="+mn-cs"/>
                  </a:rPr>
                  <a:t>GCN</a:t>
                </a:r>
                <a:r>
                  <a:rPr lang="zh-CN" altLang="en-US" sz="1200" b="0" kern="1200" dirty="0">
                    <a:solidFill>
                      <a:srgbClr val="000000"/>
                    </a:solidFill>
                    <a:effectLst/>
                    <a:latin typeface="Consolas" panose="020B0609020204030204" pitchFamily="49" charset="0"/>
                    <a:ea typeface="等线" panose="02010600030101010101" pitchFamily="2" charset="-122"/>
                    <a:cs typeface="+mn-cs"/>
                  </a:rPr>
                  <a:t>部分■■，其中双向</a:t>
                </a:r>
                <a:r>
                  <a:rPr lang="en-US" altLang="zh-CN" sz="1200" b="0" kern="1200" dirty="0">
                    <a:solidFill>
                      <a:srgbClr val="000000"/>
                    </a:solidFill>
                    <a:effectLst/>
                    <a:latin typeface="Consolas" panose="020B0609020204030204" pitchFamily="49" charset="0"/>
                    <a:ea typeface="等线" panose="02010600030101010101" pitchFamily="2" charset="-122"/>
                    <a:cs typeface="+mn-cs"/>
                  </a:rPr>
                  <a:t>LSTM+CRF</a:t>
                </a:r>
                <a:r>
                  <a:rPr lang="zh-CN" altLang="en-US" sz="1200" b="0" kern="1200" dirty="0">
                    <a:solidFill>
                      <a:srgbClr val="000000"/>
                    </a:solidFill>
                    <a:effectLst/>
                    <a:latin typeface="Consolas" panose="020B0609020204030204" pitchFamily="49" charset="0"/>
                    <a:ea typeface="等线" panose="02010600030101010101" pitchFamily="2" charset="-122"/>
                    <a:cs typeface="+mn-cs"/>
                  </a:rPr>
                  <a:t>大家都比较清楚，这儿重点介绍的内容是双向</a:t>
                </a:r>
                <a:r>
                  <a:rPr lang="en-US" altLang="zh-CN" sz="1200" b="0" kern="1200" dirty="0">
                    <a:solidFill>
                      <a:srgbClr val="000000"/>
                    </a:solidFill>
                    <a:effectLst/>
                    <a:latin typeface="Consolas" panose="020B0609020204030204" pitchFamily="49" charset="0"/>
                    <a:ea typeface="等线" panose="02010600030101010101" pitchFamily="2" charset="-122"/>
                    <a:cs typeface="+mn-cs"/>
                  </a:rPr>
                  <a:t>GCN</a:t>
                </a:r>
                <a:r>
                  <a:rPr lang="zh-CN" altLang="en-US" sz="1200" b="0" kern="1200" dirty="0">
                    <a:solidFill>
                      <a:srgbClr val="000000"/>
                    </a:solidFill>
                    <a:effectLst/>
                    <a:latin typeface="Consolas" panose="020B0609020204030204" pitchFamily="49" charset="0"/>
                    <a:ea typeface="等线" panose="02010600030101010101" pitchFamily="2" charset="-122"/>
                    <a:cs typeface="+mn-cs"/>
                  </a:rPr>
                  <a:t>。</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067671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en-US" altLang="zh-CN" b="0" dirty="0"/>
                  <a:t>BiFlaG</a:t>
                </a:r>
                <a:r>
                  <a:rPr lang="zh-CN" altLang="en-US" b="0" dirty="0"/>
                  <a:t>模型的执行流程，主要分为三个部分。第一步，将向量化的文本表示传入</a:t>
                </a:r>
                <a:r>
                  <a:rPr lang="en-US" altLang="zh-CN" b="0" dirty="0" err="1"/>
                  <a:t>BiLSTM+CRF</a:t>
                </a:r>
                <a:r>
                  <a:rPr lang="zh-CN" altLang="en-US" b="0" dirty="0"/>
                  <a:t>模块，得到识别出的外层实体</a:t>
                </a:r>
                <a14:m>
                  <m:oMath xmlns:m="http://schemas.openxmlformats.org/officeDocument/2006/math">
                    <m:r>
                      <a:rPr lang="en-US" altLang="zh-CN" b="0" i="1" smtClean="0">
                        <a:latin typeface="Cambria Math" panose="02040503050406030204" pitchFamily="18" charset="0"/>
                      </a:rPr>
                      <m:t>𝑉</m:t>
                    </m:r>
                  </m:oMath>
                </a14:m>
                <a:r>
                  <a:rPr lang="zh-CN" altLang="en-US" b="0" dirty="0"/>
                  <a:t>，以及这一部分的</a:t>
                </a:r>
                <a:r>
                  <a:rPr lang="en-US" altLang="zh-CN" b="0" dirty="0"/>
                  <a:t>Loss</a:t>
                </a:r>
                <a:r>
                  <a:rPr lang="zh-CN" altLang="en-US" b="0" dirty="0"/>
                  <a:t>。</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2362392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第二步，进入</a:t>
                </a:r>
                <a:r>
                  <a:rPr lang="en-US" altLang="zh-CN" b="0" dirty="0"/>
                  <a:t>Bi-GCN</a:t>
                </a:r>
                <a:r>
                  <a:rPr lang="zh-CN" altLang="en-US" b="0" dirty="0"/>
                  <a:t>模块，根据第一步得到的实体</a:t>
                </a:r>
                <a14:m>
                  <m:oMath xmlns:m="http://schemas.openxmlformats.org/officeDocument/2006/math">
                    <m:r>
                      <a:rPr lang="en-US" altLang="zh-CN" b="0" i="1" smtClean="0">
                        <a:latin typeface="Cambria Math" panose="02040503050406030204" pitchFamily="18" charset="0"/>
                      </a:rPr>
                      <m:t>𝑉</m:t>
                    </m:r>
                  </m:oMath>
                </a14:m>
                <a:r>
                  <a:rPr lang="zh-CN" altLang="en-US" b="0" dirty="0"/>
                  <a:t>，构造两个图</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𝐺</m:t>
                        </m:r>
                      </m:e>
                      <m:sup>
                        <m:r>
                          <a:rPr lang="en-US" altLang="zh-CN" b="0" i="1" smtClean="0">
                            <a:latin typeface="Cambria Math" panose="02040503050406030204" pitchFamily="18" charset="0"/>
                          </a:rPr>
                          <m:t>1</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𝐺</m:t>
                        </m:r>
                      </m:e>
                      <m:sup>
                        <m:r>
                          <a:rPr lang="en-US" altLang="zh-CN" b="0" i="1" smtClean="0">
                            <a:latin typeface="Cambria Math" panose="02040503050406030204" pitchFamily="18" charset="0"/>
                          </a:rPr>
                          <m:t>2</m:t>
                        </m:r>
                      </m:sup>
                    </m:sSup>
                    <m:r>
                      <a:rPr lang="zh-CN" altLang="en-US" b="0" i="1" smtClean="0">
                        <a:latin typeface="Cambria Math" panose="02040503050406030204" pitchFamily="18" charset="0"/>
                      </a:rPr>
                      <m:t>。</m:t>
                    </m:r>
                  </m:oMath>
                </a14:m>
                <a:r>
                  <a:rPr lang="zh-CN" altLang="en-US" b="0" dirty="0"/>
                  <a:t>这里面</a:t>
                </a:r>
                <a14:m>
                  <m:oMath xmlns:m="http://schemas.openxmlformats.org/officeDocument/2006/math">
                    <m:sSup>
                      <m:sSupPr>
                        <m:ctrlPr>
                          <a:rPr lang="en-US" altLang="zh-CN" b="0" i="1" dirty="0" smtClean="0">
                            <a:latin typeface="Cambria Math" panose="02040503050406030204" pitchFamily="18" charset="0"/>
                          </a:rPr>
                        </m:ctrlPr>
                      </m:sSupPr>
                      <m:e>
                        <m:r>
                          <m:rPr>
                            <m:sty m:val="p"/>
                          </m:rPr>
                          <a:rPr lang="en-US" altLang="zh-CN" b="0" i="1" dirty="0" smtClean="0">
                            <a:latin typeface="Cambria Math" panose="02040503050406030204" pitchFamily="18" charset="0"/>
                          </a:rPr>
                          <m:t>G</m:t>
                        </m:r>
                      </m:e>
                      <m:sup>
                        <m:r>
                          <a:rPr lang="en-US" altLang="zh-CN" b="0" i="1" dirty="0" smtClean="0">
                            <a:latin typeface="Cambria Math" panose="02040503050406030204" pitchFamily="18" charset="0"/>
                          </a:rPr>
                          <m:t>1</m:t>
                        </m:r>
                      </m:sup>
                    </m:sSup>
                  </m:oMath>
                </a14:m>
                <a:r>
                  <a:rPr lang="zh-CN" altLang="en-US" b="0" dirty="0"/>
                  <a:t>是一个图，图中的虚线表示从</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0</m:t>
                        </m:r>
                      </m:sub>
                    </m:sSub>
                  </m:oMath>
                </a14:m>
                <a:r>
                  <a:rPr lang="zh-CN" altLang="en-US" b="0" dirty="0"/>
                  <a:t>开始，到</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5</m:t>
                        </m:r>
                      </m:sub>
                    </m:sSub>
                    <m:r>
                      <a:rPr lang="zh-CN" altLang="en-US" b="0" i="1" smtClean="0">
                        <a:latin typeface="Cambria Math" panose="02040503050406030204" pitchFamily="18" charset="0"/>
                      </a:rPr>
                      <m:t>终止</m:t>
                    </m:r>
                  </m:oMath>
                </a14:m>
                <a:r>
                  <a:rPr lang="zh-CN" altLang="en-US" b="0" dirty="0"/>
                  <a:t>的这个片段，有可能是一个实体，因此呢根据图的语义，它是一个有向图；</a:t>
                </a:r>
                <a14:m>
                  <m:oMath xmlns:m="http://schemas.openxmlformats.org/officeDocument/2006/math">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𝐺</m:t>
                        </m:r>
                      </m:e>
                      <m:sup>
                        <m:r>
                          <a:rPr lang="en-US" altLang="zh-CN" b="0" i="1" smtClean="0">
                            <a:latin typeface="Cambria Math" panose="02040503050406030204" pitchFamily="18" charset="0"/>
                          </a:rPr>
                          <m:t>2</m:t>
                        </m:r>
                      </m:sup>
                    </m:sSup>
                    <m:r>
                      <a:rPr lang="zh-CN" altLang="en-US" b="0" i="1" smtClean="0">
                        <a:latin typeface="Cambria Math" panose="02040503050406030204" pitchFamily="18" charset="0"/>
                      </a:rPr>
                      <m:t>就是</m:t>
                    </m:r>
                  </m:oMath>
                </a14:m>
                <a:r>
                  <a:rPr lang="zh-CN" altLang="en-US" b="0" dirty="0"/>
                  <a:t>一个邻接图。第二步是使用</a:t>
                </a:r>
                <a:r>
                  <a:rPr lang="en-US" altLang="zh-CN" b="0" dirty="0"/>
                  <a:t>Bi-GCN</a:t>
                </a:r>
                <a:r>
                  <a:rPr lang="zh-CN" altLang="en-US" b="0" dirty="0"/>
                  <a:t>网络提取图的特征，识别嵌套的内部实体。下面我们先中断一下，先介绍一下</a:t>
                </a:r>
                <a:r>
                  <a:rPr lang="en-US" altLang="zh-CN" b="0" dirty="0"/>
                  <a:t>GCN</a:t>
                </a:r>
                <a:r>
                  <a:rPr lang="zh-CN" altLang="en-US" b="0" dirty="0"/>
                  <a:t>的工作原理</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817011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现在主要介绍一下</a:t>
            </a:r>
            <a:r>
              <a:rPr lang="en-US" altLang="zh-CN" dirty="0"/>
              <a:t>GCN</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6622920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GCN</a:t>
            </a:r>
            <a:r>
              <a:rPr lang="zh-CN" altLang="en-US" dirty="0"/>
              <a:t>是网络嵌入式表示的一种。与自然语言处理需要先把词转换成词向量相似，在处理图、网络数据的时候，同样需要先把图中的节点转换成向量形式，</a:t>
            </a:r>
            <a:r>
              <a:rPr lang="en-US" altLang="zh-CN" dirty="0"/>
              <a:t>GCN</a:t>
            </a:r>
            <a:r>
              <a:rPr lang="zh-CN" altLang="en-US" dirty="0"/>
              <a:t>的目的则是为图中的节点学习得到一个合适的向量表示。它的输入是一张图，输出则是图中的节点向量。</a:t>
            </a:r>
            <a:r>
              <a:rPr lang="en-US" altLang="zh-CN" dirty="0"/>
              <a:t>GCN</a:t>
            </a:r>
            <a:r>
              <a:rPr lang="zh-CN" altLang="en-US" dirty="0"/>
              <a:t>的核心思想是，图中的每个节点无时无刻不因为邻居节点和更远节点的影响而改变自身状态，直到达到最终的平衡；它的本质则是节点的特征在图上的流动</a:t>
            </a:r>
            <a:endParaRPr lang="en-US" altLang="zh-CN" dirty="0"/>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7186216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首先我们以热量在图上的传播为例。首先由牛顿冷却定律我们可以得出这么一条结论，物体的温度变化速率与它和环境温度的差成正比；当我们考虑热量在图上的传播的时候，它也应该遵循这一规则。</a:t>
            </a:r>
            <a:endParaRPr lang="en-US" altLang="zh-CN" dirty="0"/>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5273642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先</a:t>
                </a:r>
                <a14:m>
                  <m:oMath xmlns:m="http://schemas.openxmlformats.org/officeDocument/2006/math">
                    <m:r>
                      <a:rPr lang="zh-CN" altLang="en-US" b="0" i="1" dirty="0" smtClean="0">
                        <a:latin typeface="Cambria Math" panose="02040503050406030204" pitchFamily="18" charset="0"/>
                      </a:rPr>
                      <m:t>介绍一下常用的数学符号定义。</m:t>
                    </m:r>
                    <m:r>
                      <a:rPr lang="en-US" altLang="zh-CN" b="0" i="1" dirty="0" smtClean="0">
                        <a:latin typeface="Cambria Math" panose="02040503050406030204" pitchFamily="18" charset="0"/>
                      </a:rPr>
                      <m:t>𝐷</m:t>
                    </m:r>
                    <m:r>
                      <a:rPr lang="zh-CN" altLang="en-US" b="0" i="1" dirty="0" smtClean="0">
                        <a:latin typeface="Cambria Math" panose="02040503050406030204" pitchFamily="18" charset="0"/>
                      </a:rPr>
                      <m:t>是</m:t>
                    </m:r>
                  </m:oMath>
                </a14:m>
                <a:r>
                  <a:rPr lang="zh-CN" altLang="en-US" b="0" dirty="0"/>
                  <a:t>度矩阵，是一个对角线矩阵，它的值表示节点的度；</a:t>
                </a:r>
                <a14:m>
                  <m:oMath xmlns:m="http://schemas.openxmlformats.org/officeDocument/2006/math">
                    <m:r>
                      <a:rPr lang="en-US" altLang="zh-CN" b="0" i="1" smtClean="0">
                        <a:latin typeface="Cambria Math" panose="02040503050406030204" pitchFamily="18" charset="0"/>
                      </a:rPr>
                      <m:t>𝐴</m:t>
                    </m:r>
                    <m:r>
                      <a:rPr lang="zh-CN" altLang="en-US" b="0" i="1" smtClean="0">
                        <a:latin typeface="Cambria Math" panose="02040503050406030204" pitchFamily="18" charset="0"/>
                      </a:rPr>
                      <m:t>表示邻接</m:t>
                    </m:r>
                  </m:oMath>
                </a14:m>
                <a:r>
                  <a:rPr lang="zh-CN" altLang="en-US" b="0" dirty="0"/>
                  <a:t>矩阵；</a:t>
                </a:r>
                <a:r>
                  <a:rPr lang="en-US" altLang="zh-CN" b="0" dirty="0"/>
                  <a:t>L</a:t>
                </a:r>
                <a:r>
                  <a:rPr lang="zh-CN" altLang="en-US" b="0" dirty="0"/>
                  <a:t>是拉普拉斯矩阵，拉普拉斯矩阵有好几种形式，如组合拉普拉斯矩阵、对称归一化的拉普拉斯矩阵等</a:t>
                </a:r>
                <a:endParaRPr lang="en-US" altLang="zh-CN" b="0" dirty="0"/>
              </a:p>
              <a:p>
                <a:endParaRPr lang="en-US" altLang="zh-CN" b="0" dirty="0"/>
              </a:p>
            </p:txBody>
          </p:sp>
        </mc:Choice>
        <mc:Fallback xmlns="">
          <p:sp>
            <p:nvSpPr>
              <p:cNvPr id="3" name="备注占位符 2"/>
              <p:cNvSpPr>
                <a:spLocks noGrp="1"/>
              </p:cNvSpPr>
              <p:nvPr>
                <p:ph type="body" idx="1"/>
              </p:nvPr>
            </p:nvSpPr>
            <p:spPr/>
            <p:txBody>
              <a:bodyPr/>
              <a:lstStyle/>
              <a:p>
                <a:r>
                  <a:rPr lang="zh-CN" altLang="en-US" b="0" dirty="0"/>
                  <a:t>先</a:t>
                </a:r>
                <a:r>
                  <a:rPr lang="zh-CN" altLang="en-US" b="0" i="0" dirty="0">
                    <a:latin typeface="Cambria Math" panose="02040503050406030204" pitchFamily="18" charset="0"/>
                  </a:rPr>
                  <a:t>介绍一下常用的数学符号定义。</a:t>
                </a:r>
                <a:r>
                  <a:rPr lang="en-US" altLang="zh-CN" b="0" i="0" dirty="0">
                    <a:latin typeface="Cambria Math" panose="02040503050406030204" pitchFamily="18" charset="0"/>
                  </a:rPr>
                  <a:t>𝐷</a:t>
                </a:r>
                <a:r>
                  <a:rPr lang="zh-CN" altLang="en-US" b="0" i="0" dirty="0">
                    <a:latin typeface="Cambria Math" panose="02040503050406030204" pitchFamily="18" charset="0"/>
                  </a:rPr>
                  <a:t>是</a:t>
                </a:r>
                <a:r>
                  <a:rPr lang="zh-CN" altLang="en-US" b="0" dirty="0"/>
                  <a:t>度矩阵，是一个对角线矩阵，它的值表示节点的度；</a:t>
                </a:r>
                <a:r>
                  <a:rPr lang="en-US" altLang="zh-CN" b="0" i="0">
                    <a:latin typeface="Cambria Math" panose="02040503050406030204" pitchFamily="18" charset="0"/>
                  </a:rPr>
                  <a:t>𝐴</a:t>
                </a:r>
                <a:r>
                  <a:rPr lang="zh-CN" altLang="en-US" b="0" i="0">
                    <a:latin typeface="Cambria Math" panose="02040503050406030204" pitchFamily="18" charset="0"/>
                  </a:rPr>
                  <a:t>表示邻接</a:t>
                </a:r>
                <a:r>
                  <a:rPr lang="zh-CN" altLang="en-US" b="0" dirty="0"/>
                  <a:t>矩阵；</a:t>
                </a:r>
                <a:r>
                  <a:rPr lang="en-US" altLang="zh-CN" b="0" dirty="0"/>
                  <a:t>L</a:t>
                </a:r>
                <a:r>
                  <a:rPr lang="zh-CN" altLang="en-US" b="0" dirty="0"/>
                  <a:t>是拉普拉斯矩阵，拉普拉斯矩阵有好几种形式，如组合拉普拉斯矩阵、对称归一化的拉普拉斯矩阵等</a:t>
                </a:r>
                <a:endParaRPr lang="en-US" altLang="zh-CN" b="0" dirty="0"/>
              </a:p>
              <a:p>
                <a:endParaRPr lang="en-US" altLang="zh-CN" b="0" dirty="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16</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601791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我们假设当前的节点为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r>
                      <a:rPr lang="zh-CN" altLang="en-US" b="0" i="1" smtClean="0">
                        <a:latin typeface="Cambria Math" panose="02040503050406030204" pitchFamily="18" charset="0"/>
                      </a:rPr>
                      <m:t>，</m:t>
                    </m:r>
                  </m:oMath>
                </a14:m>
                <a:r>
                  <a:rPr lang="zh-CN" altLang="en-US" b="0" dirty="0"/>
                  <a:t>节点温度为</a:t>
                </a:r>
                <a14:m>
                  <m:oMath xmlns:m="http://schemas.openxmlformats.org/officeDocument/2006/math">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𝜙</m:t>
                        </m:r>
                      </m:e>
                      <m:sub>
                        <m:r>
                          <a:rPr lang="en-US" altLang="zh-CN" b="0" i="1" dirty="0" smtClean="0">
                            <a:latin typeface="Cambria Math" panose="02040503050406030204" pitchFamily="18" charset="0"/>
                          </a:rPr>
                          <m:t>𝑖</m:t>
                        </m:r>
                      </m:sub>
                    </m:sSub>
                    <m:r>
                      <a:rPr lang="zh-CN" altLang="en-US" b="0" i="1" smtClean="0">
                        <a:latin typeface="Cambria Math" panose="02040503050406030204" pitchFamily="18" charset="0"/>
                      </a:rPr>
                      <m:t>，</m:t>
                    </m:r>
                  </m:oMath>
                </a14:m>
                <a:r>
                  <a:rPr lang="zh-CN" altLang="en-US" b="0" dirty="0"/>
                  <a:t>邻居节点为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𝑗</m:t>
                        </m:r>
                      </m:sub>
                    </m:sSub>
                    <m:r>
                      <a:rPr lang="zh-CN" altLang="en-US" b="0" i="1" smtClean="0">
                        <a:latin typeface="Cambria Math" panose="02040503050406030204" pitchFamily="18" charset="0"/>
                      </a:rPr>
                      <m:t>，</m:t>
                    </m:r>
                  </m:oMath>
                </a14:m>
                <a:r>
                  <a:rPr lang="zh-CN" altLang="en-US" b="0" dirty="0"/>
                  <a:t>邻居节点温度为</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𝜙</m:t>
                        </m:r>
                      </m:e>
                      <m:sub>
                        <m:r>
                          <a:rPr lang="en-US" altLang="zh-CN" b="0" i="1" smtClean="0">
                            <a:latin typeface="Cambria Math" panose="02040503050406030204" pitchFamily="18" charset="0"/>
                          </a:rPr>
                          <m:t>𝑗</m:t>
                        </m:r>
                      </m:sub>
                    </m:sSub>
                    <m:r>
                      <a:rPr lang="zh-CN" altLang="en-US" b="0" i="1" smtClean="0">
                        <a:latin typeface="Cambria Math" panose="02040503050406030204" pitchFamily="18" charset="0"/>
                      </a:rPr>
                      <m:t>，</m:t>
                    </m:r>
                  </m:oMath>
                </a14:m>
                <a:r>
                  <a:rPr lang="zh-CN" altLang="en-US" b="0" dirty="0"/>
                  <a:t>则该节点的温度变化速率我们有如下的推导。将其转换为矩阵形式就看的更为清楚了，最后出现了拉普拉斯矩阵，这也是为什么很多论文会采用拉普拉斯矩阵对图进行傅里叶变换的原因。同时从用红色圈出的边框可以看出，当前节点的变化实际上是邻居节点对它的影响的累和。</a:t>
                </a:r>
                <a:endParaRPr lang="en-US" altLang="zh-CN" b="0" dirty="0"/>
              </a:p>
              <a:p>
                <a:endParaRPr lang="en-US" altLang="zh-CN" b="0" dirty="0"/>
              </a:p>
            </p:txBody>
          </p:sp>
        </mc:Choice>
        <mc:Fallback xmlns="">
          <p:sp>
            <p:nvSpPr>
              <p:cNvPr id="3" name="备注占位符 2"/>
              <p:cNvSpPr>
                <a:spLocks noGrp="1"/>
              </p:cNvSpPr>
              <p:nvPr>
                <p:ph type="body" idx="1"/>
              </p:nvPr>
            </p:nvSpPr>
            <p:spPr/>
            <p:txBody>
              <a:bodyPr/>
              <a:lstStyle/>
              <a:p>
                <a:r>
                  <a:rPr lang="zh-CN" altLang="en-US" b="0" dirty="0"/>
                  <a:t>我们假设当前的节点为</a:t>
                </a:r>
                <a:r>
                  <a:rPr lang="en-US" altLang="zh-CN" b="0" i="0">
                    <a:latin typeface="Cambria Math" panose="02040503050406030204" pitchFamily="18" charset="0"/>
                  </a:rPr>
                  <a:t>𝑣_𝑖</a:t>
                </a:r>
                <a:r>
                  <a:rPr lang="zh-CN" altLang="en-US" b="0" i="0">
                    <a:latin typeface="Cambria Math" panose="02040503050406030204" pitchFamily="18" charset="0"/>
                  </a:rPr>
                  <a:t>，</a:t>
                </a:r>
                <a:r>
                  <a:rPr lang="zh-CN" altLang="en-US" b="0" dirty="0"/>
                  <a:t>节点温度为</a:t>
                </a:r>
                <a:r>
                  <a:rPr lang="en-US" altLang="zh-CN" b="0" i="0" dirty="0">
                    <a:latin typeface="Cambria Math" panose="02040503050406030204" pitchFamily="18" charset="0"/>
                  </a:rPr>
                  <a:t>𝜙_𝑖</a:t>
                </a:r>
                <a:r>
                  <a:rPr lang="zh-CN" altLang="en-US" b="0" i="0">
                    <a:latin typeface="Cambria Math" panose="02040503050406030204" pitchFamily="18" charset="0"/>
                  </a:rPr>
                  <a:t>，</a:t>
                </a:r>
                <a:r>
                  <a:rPr lang="zh-CN" altLang="en-US" b="0" dirty="0"/>
                  <a:t>邻居节点为</a:t>
                </a:r>
                <a:r>
                  <a:rPr lang="en-US" altLang="zh-CN" b="0" i="0">
                    <a:latin typeface="Cambria Math" panose="02040503050406030204" pitchFamily="18" charset="0"/>
                  </a:rPr>
                  <a:t>𝑣_𝑗</a:t>
                </a:r>
                <a:r>
                  <a:rPr lang="zh-CN" altLang="en-US" b="0" i="0">
                    <a:latin typeface="Cambria Math" panose="02040503050406030204" pitchFamily="18" charset="0"/>
                  </a:rPr>
                  <a:t>，</a:t>
                </a:r>
                <a:r>
                  <a:rPr lang="zh-CN" altLang="en-US" b="0" dirty="0"/>
                  <a:t>邻居节点温度为</a:t>
                </a:r>
                <a:r>
                  <a:rPr lang="en-US" altLang="zh-CN" b="0" i="0">
                    <a:latin typeface="Cambria Math" panose="02040503050406030204" pitchFamily="18" charset="0"/>
                  </a:rPr>
                  <a:t>𝜙_𝑗</a:t>
                </a:r>
                <a:r>
                  <a:rPr lang="zh-CN" altLang="en-US" b="0" i="0">
                    <a:latin typeface="Cambria Math" panose="02040503050406030204" pitchFamily="18" charset="0"/>
                  </a:rPr>
                  <a:t>，</a:t>
                </a:r>
                <a:r>
                  <a:rPr lang="zh-CN" altLang="en-US" b="0" dirty="0"/>
                  <a:t>则该节点的温度变化速率我们有如下的推导。将其转换为矩阵形式就看的更为清楚了，最后出现了拉普拉斯矩阵，这也是为什么很多论文会采用拉普拉斯矩阵对图进行傅里叶变换的原因。同时从用红色圈出的边框可以看出，当前节点的变化实际上是邻居节点对它的影响的累和。</a:t>
                </a:r>
                <a:endParaRPr lang="en-US" altLang="zh-CN" b="0" dirty="0"/>
              </a:p>
              <a:p>
                <a:endParaRPr lang="en-US" altLang="zh-CN" b="0" dirty="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6762198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dirty="0"/>
              <a:t>我们进一步将时间离散化则有这个公式存在，由此我们就有了状态更新的一个方程。</a:t>
            </a:r>
            <a:endParaRPr lang="en-US" altLang="zh-CN" b="0" dirty="0"/>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18</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2370665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dirty="0"/>
              <a:t>之前考虑的是热量在图上的传递，对此我们可以进行一个扩展，将节点的热量拓展到节点的特征，那么</a:t>
            </a:r>
            <a:r>
              <a:rPr lang="en-US" altLang="zh-CN" b="0" dirty="0"/>
              <a:t>GCN</a:t>
            </a:r>
            <a:r>
              <a:rPr lang="zh-CN" altLang="en-US" b="0" dirty="0"/>
              <a:t>就是节点的特征在图上的流动与传播。在</a:t>
            </a:r>
            <a:r>
              <a:rPr lang="en-US" altLang="zh-CN" b="0" dirty="0"/>
              <a:t>2017</a:t>
            </a:r>
            <a:r>
              <a:rPr lang="zh-CN" altLang="en-US" b="0" dirty="0"/>
              <a:t>年</a:t>
            </a:r>
            <a:r>
              <a:rPr lang="en-US" altLang="zh-CN" b="0" dirty="0"/>
              <a:t>ICIL</a:t>
            </a:r>
            <a:r>
              <a:rPr lang="zh-CN" altLang="en-US" b="0" dirty="0"/>
              <a:t>的一篇使用</a:t>
            </a:r>
            <a:r>
              <a:rPr lang="en-US" altLang="zh-CN" b="0" dirty="0"/>
              <a:t>GCN</a:t>
            </a:r>
            <a:r>
              <a:rPr lang="zh-CN" altLang="en-US" b="0" dirty="0"/>
              <a:t>做半监督节点分类的论文中，它提出的</a:t>
            </a:r>
            <a:r>
              <a:rPr lang="en-US" altLang="zh-CN" b="0" dirty="0"/>
              <a:t>GCN</a:t>
            </a:r>
            <a:r>
              <a:rPr lang="zh-CN" altLang="en-US" b="0" dirty="0"/>
              <a:t>网络的更新公式为。这里面相当于给图中的节点加了一个自环。现在我们可以回到</a:t>
            </a:r>
            <a:r>
              <a:rPr lang="en-US" altLang="zh-CN" b="0" dirty="0"/>
              <a:t>Bi-GCN</a:t>
            </a:r>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19</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410744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介绍主要分为五个部分，由于该模型使用了双向</a:t>
            </a:r>
            <a:r>
              <a:rPr lang="en-US" altLang="zh-CN" dirty="0"/>
              <a:t>GCN</a:t>
            </a:r>
            <a:r>
              <a:rPr lang="zh-CN" altLang="en-US" dirty="0"/>
              <a:t>网络，所以中间介绍到模型的</a:t>
            </a:r>
            <a:r>
              <a:rPr lang="en-US" altLang="zh-CN" dirty="0"/>
              <a:t>Bi-GCN</a:t>
            </a:r>
            <a:r>
              <a:rPr lang="zh-CN" altLang="en-US" dirty="0"/>
              <a:t>部分时，先介绍一下</a:t>
            </a:r>
            <a:r>
              <a:rPr lang="en-US" altLang="zh-CN" dirty="0"/>
              <a:t>GCN</a:t>
            </a:r>
            <a:r>
              <a:rPr lang="zh-CN" altLang="en-US" dirty="0"/>
              <a:t>再回来接着介绍。</a:t>
            </a:r>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4523293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20</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2152666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接下来继续介绍</a:t>
                </a:r>
                <a:r>
                  <a:rPr lang="en-US" altLang="zh-CN" b="0" dirty="0"/>
                  <a:t>Bi-GCN</a:t>
                </a:r>
                <a:r>
                  <a:rPr lang="zh-CN" altLang="en-US" b="0" dirty="0"/>
                  <a:t>。可以看出，图</a:t>
                </a:r>
                <a:r>
                  <a:rPr lang="en-US" altLang="zh-CN" b="0" dirty="0"/>
                  <a:t>1</a:t>
                </a:r>
                <a:r>
                  <a:rPr lang="zh-CN" altLang="en-US" b="0" dirty="0"/>
                  <a:t>和图</a:t>
                </a:r>
                <a:r>
                  <a:rPr lang="en-US" altLang="zh-CN" b="0" dirty="0"/>
                  <a:t>2</a:t>
                </a:r>
                <a:r>
                  <a:rPr lang="zh-CN" altLang="en-US" b="0" dirty="0"/>
                  <a:t>都是有向图，之前所讨论的都是无向图，</a:t>
                </a:r>
                <a:r>
                  <a:rPr lang="zh-CN" altLang="en-US" sz="1200" b="0" kern="1200" dirty="0">
                    <a:solidFill>
                      <a:srgbClr val="000000"/>
                    </a:solidFill>
                    <a:effectLst/>
                    <a:latin typeface="Consolas" panose="020B0609020204030204" pitchFamily="49" charset="0"/>
                    <a:ea typeface="+mn-ea"/>
                    <a:cs typeface="+mn-cs"/>
                  </a:rPr>
                  <a:t>■■</a:t>
                </a:r>
                <a:r>
                  <a:rPr lang="zh-CN" altLang="en-US" b="0" dirty="0"/>
                  <a:t>所以这里使用了双向</a:t>
                </a:r>
                <a:r>
                  <a:rPr lang="en-US" altLang="zh-CN" b="0" dirty="0"/>
                  <a:t>GCN</a:t>
                </a:r>
                <a:r>
                  <a:rPr lang="zh-CN" altLang="en-US" b="0" dirty="0"/>
                  <a:t>，即分别利用节点</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oMath>
                </a14:m>
                <a:r>
                  <a:rPr lang="zh-CN" altLang="en-US" b="0" dirty="0"/>
                  <a:t>指向的节点和指向</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oMath>
                </a14:m>
                <a:r>
                  <a:rPr lang="zh-CN" altLang="en-US" b="0" dirty="0"/>
                  <a:t>的节点来表示节点</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oMath>
                </a14:m>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21</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9277522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接下来由图</a:t>
                </a:r>
                <a:r>
                  <a:rPr lang="en-US" altLang="zh-CN" b="0" dirty="0"/>
                  <a:t>1</a:t>
                </a:r>
                <a:r>
                  <a:rPr lang="zh-CN" altLang="en-US" b="0" dirty="0"/>
                  <a:t>和图</a:t>
                </a:r>
                <a:r>
                  <a:rPr lang="en-US" altLang="zh-CN" b="0" dirty="0"/>
                  <a:t>2</a:t>
                </a:r>
                <a:r>
                  <a:rPr lang="zh-CN" altLang="en-US" b="0" dirty="0"/>
                  <a:t>获得节点的特征表示，然后计算以</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oMath>
                </a14:m>
                <a:r>
                  <a:rPr lang="zh-CN" altLang="en-US" b="0" dirty="0"/>
                  <a:t>为起点，以</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𝑗</m:t>
                        </m:r>
                      </m:sub>
                    </m:sSub>
                  </m:oMath>
                </a14:m>
                <a:r>
                  <a:rPr lang="zh-CN" altLang="en-US" b="0" dirty="0"/>
                  <a:t>为终点的这一片段是哪种实体的概率</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22</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7024272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红色实线箭头表示</a:t>
                </a:r>
                <a:r>
                  <a:rPr lang="zh-CN" altLang="en-US" sz="1200" dirty="0">
                    <a:solidFill>
                      <a:prstClr val="black"/>
                    </a:solidFill>
                    <a:latin typeface="微软雅黑" panose="020B0503020204020204" pitchFamily="34" charset="-122"/>
                    <a:ea typeface="微软雅黑" panose="020B0503020204020204" pitchFamily="34" charset="-122"/>
                  </a:rPr>
                  <a:t>以</a:t>
                </a:r>
                <a14:m>
                  <m:oMath xmlns:m="http://schemas.openxmlformats.org/officeDocument/2006/math">
                    <m:sSub>
                      <m:sSubPr>
                        <m:ctrlPr>
                          <a:rPr lang="en-US" altLang="zh-CN" sz="1200" b="0" i="1" smtClean="0">
                            <a:solidFill>
                              <a:prstClr val="black"/>
                            </a:solidFill>
                            <a:latin typeface="Cambria Math" panose="02040503050406030204" pitchFamily="18" charset="0"/>
                            <a:ea typeface="微软雅黑" panose="020B0503020204020204" pitchFamily="34" charset="-122"/>
                          </a:rPr>
                        </m:ctrlPr>
                      </m:sSubPr>
                      <m:e>
                        <m:r>
                          <a:rPr lang="en-US" altLang="zh-CN" sz="1200" b="0" i="1" smtClean="0">
                            <a:solidFill>
                              <a:prstClr val="black"/>
                            </a:solidFill>
                            <a:latin typeface="Cambria Math" panose="02040503050406030204" pitchFamily="18" charset="0"/>
                            <a:ea typeface="微软雅黑" panose="020B0503020204020204" pitchFamily="34" charset="-122"/>
                          </a:rPr>
                          <m:t>𝑣</m:t>
                        </m:r>
                      </m:e>
                      <m:sub>
                        <m:r>
                          <a:rPr lang="en-US" altLang="zh-CN" sz="1200" b="0" i="1" smtClean="0">
                            <a:solidFill>
                              <a:prstClr val="black"/>
                            </a:solidFill>
                            <a:latin typeface="Cambria Math" panose="02040503050406030204" pitchFamily="18" charset="0"/>
                            <a:ea typeface="微软雅黑" panose="020B0503020204020204" pitchFamily="34" charset="-122"/>
                          </a:rPr>
                          <m:t>2</m:t>
                        </m:r>
                      </m:sub>
                    </m:sSub>
                  </m:oMath>
                </a14:m>
                <a:r>
                  <a:rPr lang="zh-CN" altLang="en-US" sz="1200" b="0" dirty="0">
                    <a:solidFill>
                      <a:prstClr val="black"/>
                    </a:solidFill>
                    <a:latin typeface="微软雅黑" panose="020B0503020204020204" pitchFamily="34" charset="-122"/>
                    <a:ea typeface="微软雅黑" panose="020B0503020204020204" pitchFamily="34" charset="-122"/>
                  </a:rPr>
                  <a:t>为起点，以</a:t>
                </a:r>
                <a14:m>
                  <m:oMath xmlns:m="http://schemas.openxmlformats.org/officeDocument/2006/math">
                    <m:sSub>
                      <m:sSubPr>
                        <m:ctrlPr>
                          <a:rPr lang="en-US" altLang="zh-CN" sz="1200" b="0" i="1" smtClean="0">
                            <a:solidFill>
                              <a:prstClr val="black"/>
                            </a:solidFill>
                            <a:latin typeface="Cambria Math" panose="02040503050406030204" pitchFamily="18" charset="0"/>
                            <a:ea typeface="微软雅黑" panose="020B0503020204020204" pitchFamily="34" charset="-122"/>
                          </a:rPr>
                        </m:ctrlPr>
                      </m:sSubPr>
                      <m:e>
                        <m:r>
                          <a:rPr lang="en-US" altLang="zh-CN" sz="1200" b="0" i="1" smtClean="0">
                            <a:solidFill>
                              <a:prstClr val="black"/>
                            </a:solidFill>
                            <a:latin typeface="Cambria Math" panose="02040503050406030204" pitchFamily="18" charset="0"/>
                            <a:ea typeface="微软雅黑" panose="020B0503020204020204" pitchFamily="34" charset="-122"/>
                          </a:rPr>
                          <m:t>𝑣</m:t>
                        </m:r>
                      </m:e>
                      <m:sub>
                        <m:r>
                          <a:rPr lang="en-US" altLang="zh-CN" sz="1200" b="0" i="1" smtClean="0">
                            <a:solidFill>
                              <a:prstClr val="black"/>
                            </a:solidFill>
                            <a:latin typeface="Cambria Math" panose="02040503050406030204" pitchFamily="18" charset="0"/>
                            <a:ea typeface="微软雅黑" panose="020B0503020204020204" pitchFamily="34" charset="-122"/>
                          </a:rPr>
                          <m:t>5</m:t>
                        </m:r>
                      </m:sub>
                    </m:sSub>
                  </m:oMath>
                </a14:m>
                <a:r>
                  <a:rPr lang="zh-CN" altLang="en-US" sz="1200" b="0" dirty="0">
                    <a:solidFill>
                      <a:prstClr val="black"/>
                    </a:solidFill>
                    <a:latin typeface="微软雅黑" panose="020B0503020204020204" pitchFamily="34" charset="-122"/>
                    <a:ea typeface="微软雅黑" panose="020B0503020204020204" pitchFamily="34" charset="-122"/>
                  </a:rPr>
                  <a:t>为终点的片段是实体。</a:t>
                </a:r>
                <a:r>
                  <a:rPr lang="zh-CN" altLang="en-US" b="0" dirty="0"/>
                  <a:t>到这一部分，模型体现了利用外层实体信息直到内层实体发现的特点。</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42788853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然后利用之间构造的矩阵</a:t>
                </a:r>
                <a14:m>
                  <m:oMath xmlns:m="http://schemas.openxmlformats.org/officeDocument/2006/math">
                    <m:r>
                      <a:rPr lang="en-US" altLang="zh-CN" b="0" i="1" smtClean="0">
                        <a:latin typeface="Cambria Math" panose="02040503050406030204" pitchFamily="18" charset="0"/>
                      </a:rPr>
                      <m:t>𝑀</m:t>
                    </m:r>
                  </m:oMath>
                </a14:m>
                <a:r>
                  <a:rPr lang="zh-CN" altLang="en-US" b="0" dirty="0"/>
                  <a:t>构造图</a:t>
                </a:r>
                <a:r>
                  <a:rPr lang="en-US" altLang="zh-CN" b="0" dirty="0"/>
                  <a:t>3</a:t>
                </a:r>
                <a:r>
                  <a:rPr lang="zh-CN" altLang="en-US" b="0" dirty="0"/>
                  <a:t>，再将图</a:t>
                </a:r>
                <a:r>
                  <a:rPr lang="en-US" altLang="zh-CN" b="0" dirty="0"/>
                  <a:t>3</a:t>
                </a:r>
                <a:r>
                  <a:rPr lang="zh-CN" altLang="en-US" b="0" dirty="0"/>
                  <a:t>放入双向</a:t>
                </a:r>
                <a:r>
                  <a:rPr lang="en-US" altLang="zh-CN" b="0" dirty="0"/>
                  <a:t>GCN</a:t>
                </a:r>
                <a:r>
                  <a:rPr lang="zh-CN" altLang="en-US" b="0" dirty="0"/>
                  <a:t>网络，更新节点</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sub>
                    </m:sSub>
                  </m:oMath>
                </a14:m>
                <a:r>
                  <a:rPr lang="zh-CN" altLang="en-US" b="0" dirty="0"/>
                  <a:t>对应的词向量。</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24</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26332697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将更新后的词向量重新投入</a:t>
                </a:r>
                <a:r>
                  <a:rPr lang="en-US" altLang="zh-CN" b="0" dirty="0"/>
                  <a:t>Bi-LSTM</a:t>
                </a:r>
                <a:r>
                  <a:rPr lang="zh-CN" altLang="en-US" b="0" dirty="0"/>
                  <a:t>模块进行运算。模型总的</a:t>
                </a:r>
                <a:r>
                  <a:rPr lang="en-US" altLang="zh-CN" b="0" dirty="0"/>
                  <a:t>Loss</a:t>
                </a:r>
                <a:r>
                  <a:rPr lang="zh-CN" altLang="en-US" b="0" dirty="0"/>
                  <a:t>为</a:t>
                </a:r>
                <a:r>
                  <a:rPr lang="en-US" altLang="zh-CN" b="0" dirty="0"/>
                  <a:t>Bi-GCN</a:t>
                </a:r>
                <a:r>
                  <a:rPr lang="zh-CN" altLang="en-US" b="0" dirty="0"/>
                  <a:t>模块的</a:t>
                </a:r>
                <a:r>
                  <a:rPr lang="en-US" altLang="zh-CN" b="0" dirty="0"/>
                  <a:t>Loss</a:t>
                </a:r>
                <a:r>
                  <a:rPr lang="zh-CN" altLang="en-US" b="0" dirty="0"/>
                  <a:t>和</a:t>
                </a:r>
                <a:r>
                  <a:rPr lang="en-US" altLang="zh-CN" b="0" dirty="0"/>
                  <a:t>Bi-LSTM</a:t>
                </a:r>
                <a:r>
                  <a:rPr lang="zh-CN" altLang="en-US" b="0" dirty="0"/>
                  <a:t>模块的</a:t>
                </a:r>
                <a:r>
                  <a:rPr lang="en-US" altLang="zh-CN" b="0" dirty="0"/>
                  <a:t>Loss</a:t>
                </a:r>
                <a:r>
                  <a:rPr lang="zh-CN" altLang="en-US" b="0" dirty="0"/>
                  <a:t>的加权和。这里面的</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𝜆</m:t>
                        </m:r>
                      </m:e>
                      <m:sub>
                        <m:r>
                          <a:rPr lang="en-US" altLang="zh-CN" b="0" i="1" smtClean="0">
                            <a:latin typeface="Cambria Math" panose="02040503050406030204" pitchFamily="18" charset="0"/>
                          </a:rPr>
                          <m:t>1</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𝜆</m:t>
                        </m:r>
                      </m:e>
                      <m:sub>
                        <m:r>
                          <a:rPr lang="en-US" altLang="zh-CN" b="0" i="1" smtClean="0">
                            <a:latin typeface="Cambria Math" panose="02040503050406030204" pitchFamily="18" charset="0"/>
                          </a:rPr>
                          <m:t>2</m:t>
                        </m:r>
                      </m:sub>
                    </m:sSub>
                  </m:oMath>
                </a14:m>
                <a:r>
                  <a:rPr lang="zh-CN" altLang="en-US" b="0" dirty="0"/>
                  <a:t>是自定义的权重参数。</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25</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3282424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实验部分我从论文中摘了一个实验，来反映内外层实体信息交互对实验结果的影响。比较神奇的是，它只贴了这个表。可以看出，增加了内外层双向信息流动后，模型的准确率有了明显的提高。</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26</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7833441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我组报告到此结束，谢谢大家 </a:t>
            </a:r>
            <a:r>
              <a:rPr lang="en-US" altLang="zh-CN" dirty="0"/>
              <a:t>【8.00】</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4353474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28</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8808506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先总体介绍一下</a:t>
                </a:r>
                <a:r>
                  <a:rPr lang="en-US" altLang="zh-CN" b="0" dirty="0" err="1"/>
                  <a:t>BiFlaG</a:t>
                </a:r>
                <a:r>
                  <a:rPr lang="zh-CN" altLang="en-US" b="0" dirty="0"/>
                  <a:t>模型的执行流程，主要分为三个部分。第一步</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29</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5691788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首先大致介绍一些命名实体识别的一些背景</a:t>
            </a:r>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40636349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论文作者对于当前序列翻译模型的缺点进行了总结。</a:t>
            </a:r>
            <a:endParaRPr lang="en-US" altLang="zh-CN" dirty="0"/>
          </a:p>
          <a:p>
            <a:r>
              <a:rPr lang="zh-CN" altLang="en-US" dirty="0"/>
              <a:t>首先当前的序列翻译模型大多采用</a:t>
            </a:r>
            <a:r>
              <a:rPr lang="en-US" altLang="zh-CN" dirty="0"/>
              <a:t>RNN</a:t>
            </a:r>
            <a:r>
              <a:rPr lang="zh-CN" altLang="en-US" dirty="0"/>
              <a:t>，而</a:t>
            </a:r>
            <a:r>
              <a:rPr lang="en-US" altLang="zh-CN" dirty="0"/>
              <a:t>RNN</a:t>
            </a:r>
            <a:r>
              <a:rPr lang="zh-CN" altLang="en-US" dirty="0"/>
              <a:t>模型的计算具有固有的顺序性质，它的输出是一个接着一个的，这个性质阻止了并行化计算，而且现在对此现在没有很好的解决办法；另一个问题则是长期依赖问题。长期依赖指的是当前系统的状态，可能受很长时间之前系统状态的影响，</a:t>
            </a:r>
            <a:r>
              <a:rPr lang="en-US" altLang="zh-CN" dirty="0"/>
              <a:t>RNN</a:t>
            </a:r>
            <a:r>
              <a:rPr lang="zh-CN" altLang="en-US" dirty="0"/>
              <a:t>很难学习到时间久远的信息。而当前的序列翻译模型，如</a:t>
            </a:r>
            <a:r>
              <a:rPr lang="en-US" altLang="zh-CN" b="0" i="0" dirty="0">
                <a:solidFill>
                  <a:srgbClr val="333333"/>
                </a:solidFill>
                <a:effectLst/>
                <a:latin typeface="KaTeX_Main"/>
              </a:rPr>
              <a:t>ConvS2S</a:t>
            </a:r>
            <a:r>
              <a:rPr lang="zh-CN" altLang="en-US" b="0" i="0" dirty="0">
                <a:solidFill>
                  <a:srgbClr val="333333"/>
                </a:solidFill>
                <a:effectLst/>
                <a:latin typeface="KaTeX_Main"/>
              </a:rPr>
              <a:t>， </a:t>
            </a:r>
            <a:r>
              <a:rPr lang="en-US" altLang="zh-CN" b="0" i="0" dirty="0" err="1">
                <a:solidFill>
                  <a:srgbClr val="333333"/>
                </a:solidFill>
                <a:effectLst/>
                <a:latin typeface="KaTeX_Main"/>
              </a:rPr>
              <a:t>ByteNet</a:t>
            </a:r>
            <a:r>
              <a:rPr lang="zh-CN" altLang="en-US" b="0" i="0" dirty="0">
                <a:solidFill>
                  <a:srgbClr val="333333"/>
                </a:solidFill>
                <a:effectLst/>
                <a:latin typeface="KaTeX_Main"/>
              </a:rPr>
              <a:t>，则存在关联序列中任意两个</a:t>
            </a:r>
            <a:r>
              <a:rPr lang="en-US" altLang="zh-CN" b="0" i="0" dirty="0">
                <a:solidFill>
                  <a:srgbClr val="333333"/>
                </a:solidFill>
                <a:effectLst/>
                <a:latin typeface="KaTeX_Main"/>
              </a:rPr>
              <a:t>token</a:t>
            </a:r>
            <a:r>
              <a:rPr lang="zh-CN" altLang="en-US" b="0" i="0" dirty="0">
                <a:solidFill>
                  <a:srgbClr val="333333"/>
                </a:solidFill>
                <a:effectLst/>
                <a:latin typeface="KaTeX_Main"/>
              </a:rPr>
              <a:t>所需的操作次数随两</a:t>
            </a:r>
            <a:r>
              <a:rPr lang="en-US" altLang="zh-CN" b="0" i="0" dirty="0">
                <a:solidFill>
                  <a:srgbClr val="333333"/>
                </a:solidFill>
                <a:effectLst/>
                <a:latin typeface="KaTeX_Main"/>
              </a:rPr>
              <a:t>token</a:t>
            </a:r>
            <a:r>
              <a:rPr lang="zh-CN" altLang="en-US" b="0" i="0" dirty="0">
                <a:solidFill>
                  <a:srgbClr val="333333"/>
                </a:solidFill>
                <a:effectLst/>
                <a:latin typeface="KaTeX_Main"/>
              </a:rPr>
              <a:t>的距离的增加而增加。而</a:t>
            </a:r>
            <a:r>
              <a:rPr lang="en-US" altLang="zh-CN" b="0" i="0" dirty="0">
                <a:solidFill>
                  <a:srgbClr val="333333"/>
                </a:solidFill>
                <a:effectLst/>
                <a:latin typeface="KaTeX_Main"/>
              </a:rPr>
              <a:t>Transformer</a:t>
            </a:r>
            <a:r>
              <a:rPr lang="zh-CN" altLang="en-US" b="0" i="0" dirty="0">
                <a:solidFill>
                  <a:srgbClr val="333333"/>
                </a:solidFill>
                <a:effectLst/>
                <a:latin typeface="KaTeX_Main"/>
              </a:rPr>
              <a:t>很好地解决了这些问题</a:t>
            </a:r>
            <a:r>
              <a:rPr lang="zh-CN" altLang="en-US" dirty="0"/>
              <a:t>█</a:t>
            </a:r>
            <a:endParaRPr lang="en-US" altLang="zh-CN" dirty="0"/>
          </a:p>
          <a:p>
            <a:endParaRPr lang="en-US" altLang="zh-CN" dirty="0"/>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8441562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命名实体识别指识别文中具有特定意义的实体，嵌套命名实体识别则是说这个实体内部还有其他实体。如下图，“</a:t>
                </a:r>
                <a:r>
                  <a:rPr lang="en-US" altLang="zh-CN" b="0" dirty="0"/>
                  <a:t>the United States”</a:t>
                </a:r>
                <a:r>
                  <a:rPr lang="zh-CN" altLang="en-US" b="0" dirty="0"/>
                  <a:t>是一个地理名词，美国第三任总统则是一个人物实体，“托马斯</a:t>
                </a:r>
                <a:r>
                  <a:rPr lang="en-US" altLang="zh-CN" b="0" dirty="0"/>
                  <a:t>·</a:t>
                </a:r>
                <a:r>
                  <a:rPr lang="zh-CN" altLang="en-US" b="0" dirty="0"/>
                  <a:t>杰斐逊，美国第三任总统”合起来依旧是一个人物实体</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4156557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dirty="0"/>
                  <a:t>根据这篇论文，现有的嵌套命名实体识别的方法主要有两类，层叠式模型和基于区域的模型，两类模型各有优缺点。首先是层叠式模型，这篇论文给出的示例</a:t>
                </a:r>
                <a:r>
                  <a:rPr lang="en-US" altLang="zh-CN" sz="1200" b="0" dirty="0">
                    <a:effectLst/>
                    <a:latin typeface="Consolas" panose="020B0609020204030204" pitchFamily="49" charset="0"/>
                  </a:rPr>
                  <a:t>&lt;</a:t>
                </a:r>
                <a:r>
                  <a:rPr lang="zh-CN" altLang="en-US" sz="1200" b="0" dirty="0">
                    <a:effectLst/>
                    <a:latin typeface="Consolas" panose="020B0609020204030204" pitchFamily="49" charset="0"/>
                  </a:rPr>
                  <a:t>鼠</a:t>
                </a:r>
                <a:r>
                  <a:rPr lang="en-US" altLang="zh-CN" sz="1200" b="0" dirty="0">
                    <a:effectLst/>
                    <a:latin typeface="Consolas" panose="020B0609020204030204" pitchFamily="49" charset="0"/>
                  </a:rPr>
                  <a:t>&gt;&lt;</a:t>
                </a:r>
                <a:r>
                  <a:rPr lang="zh-CN" altLang="en-US" sz="1200" b="0" dirty="0">
                    <a:effectLst/>
                    <a:latin typeface="Consolas" panose="020B0609020204030204" pitchFamily="49" charset="0"/>
                  </a:rPr>
                  <a:t>白细胞介素</a:t>
                </a:r>
                <a:r>
                  <a:rPr lang="en-US" altLang="zh-CN" sz="1200" b="0" dirty="0">
                    <a:effectLst/>
                    <a:latin typeface="Consolas" panose="020B0609020204030204" pitchFamily="49" charset="0"/>
                  </a:rPr>
                  <a:t>-2&gt;&lt;</a:t>
                </a:r>
                <a:r>
                  <a:rPr lang="zh-CN" altLang="en-US" sz="1200" b="0" dirty="0">
                    <a:effectLst/>
                    <a:latin typeface="Consolas" panose="020B0609020204030204" pitchFamily="49" charset="0"/>
                  </a:rPr>
                  <a:t>受体</a:t>
                </a:r>
                <a:r>
                  <a:rPr lang="en-US" altLang="zh-CN" sz="1200" b="0" dirty="0">
                    <a:effectLst/>
                    <a:latin typeface="Consolas" panose="020B0609020204030204" pitchFamily="49" charset="0"/>
                  </a:rPr>
                  <a:t>&gt;&lt;</a:t>
                </a:r>
                <a:r>
                  <a:rPr lang="zh-CN" altLang="en-US" sz="1200" b="0" dirty="0">
                    <a:effectLst/>
                    <a:latin typeface="Consolas" panose="020B0609020204030204" pitchFamily="49" charset="0"/>
                  </a:rPr>
                  <a:t>基因</a:t>
                </a:r>
                <a:r>
                  <a:rPr lang="en-US" altLang="zh-CN" sz="1200" b="0" dirty="0">
                    <a:effectLst/>
                    <a:latin typeface="Consolas" panose="020B0609020204030204" pitchFamily="49" charset="0"/>
                  </a:rPr>
                  <a:t>&gt;&lt;</a:t>
                </a:r>
                <a:r>
                  <a:rPr lang="zh-CN" altLang="en-US" sz="1200" b="0" dirty="0">
                    <a:effectLst/>
                    <a:latin typeface="Consolas" panose="020B0609020204030204" pitchFamily="49" charset="0"/>
                  </a:rPr>
                  <a:t>表达</a:t>
                </a:r>
                <a:r>
                  <a:rPr lang="en-US" altLang="zh-CN" sz="1200" b="0" dirty="0">
                    <a:effectLst/>
                    <a:latin typeface="Consolas" panose="020B0609020204030204" pitchFamily="49" charset="0"/>
                  </a:rPr>
                  <a:t>&gt;</a:t>
                </a:r>
                <a:r>
                  <a:rPr lang="zh-CN" altLang="en-US" sz="1200" b="0" dirty="0">
                    <a:effectLst/>
                    <a:latin typeface="Consolas" panose="020B0609020204030204" pitchFamily="49" charset="0"/>
                  </a:rPr>
                  <a:t>；</a:t>
                </a:r>
                <a:endParaRPr lang="en-US" altLang="zh-CN" sz="1200" b="0" dirty="0">
                  <a:effectLst/>
                  <a:latin typeface="Consolas" panose="020B0609020204030204" pitchFamily="49" charset="0"/>
                </a:endParaRPr>
              </a:p>
              <a:p>
                <a:r>
                  <a:rPr lang="zh-CN" altLang="zh-CN" sz="1800" b="0" kern="1200" dirty="0">
                    <a:solidFill>
                      <a:srgbClr val="000000"/>
                    </a:solidFill>
                    <a:effectLst/>
                    <a:latin typeface="Consolas" panose="020B0609020204030204" pitchFamily="49" charset="0"/>
                    <a:ea typeface="等线" panose="02010600030101010101" pitchFamily="2" charset="-122"/>
                    <a:cs typeface="+mn-cs"/>
                  </a:rPr>
                  <a:t>首先它们的词向量传入第一层</a:t>
                </a:r>
                <a:r>
                  <a:rPr lang="en-US" altLang="zh-CN" sz="1800" b="0" kern="1200" dirty="0">
                    <a:solidFill>
                      <a:srgbClr val="000000"/>
                    </a:solidFill>
                    <a:effectLst/>
                    <a:latin typeface="Consolas" panose="020B0609020204030204" pitchFamily="49" charset="0"/>
                    <a:ea typeface="等线" panose="02010600030101010101" pitchFamily="2" charset="-122"/>
                    <a:cs typeface="+mn-cs"/>
                  </a:rPr>
                  <a:t>Flat Layer</a:t>
                </a:r>
                <a:r>
                  <a:rPr lang="zh-CN" altLang="zh-CN" sz="1800" b="0" kern="1200" dirty="0">
                    <a:solidFill>
                      <a:srgbClr val="000000"/>
                    </a:solidFill>
                    <a:effectLst/>
                    <a:latin typeface="Consolas" panose="020B0609020204030204" pitchFamily="49" charset="0"/>
                    <a:ea typeface="等线" panose="02010600030101010101" pitchFamily="2" charset="-122"/>
                    <a:cs typeface="+mn-cs"/>
                  </a:rPr>
                  <a:t>，这里识别出了实体</a:t>
                </a:r>
                <a:r>
                  <a:rPr lang="en-US" altLang="zh-CN" sz="1800" b="0" kern="1200" dirty="0">
                    <a:solidFill>
                      <a:srgbClr val="000000"/>
                    </a:solidFill>
                    <a:effectLst/>
                    <a:latin typeface="Consolas" panose="020B0609020204030204" pitchFamily="49" charset="0"/>
                    <a:ea typeface="等线" panose="02010600030101010101" pitchFamily="2" charset="-122"/>
                    <a:cs typeface="+mn-cs"/>
                  </a:rPr>
                  <a:t>&lt;</a:t>
                </a:r>
                <a:r>
                  <a:rPr lang="zh-CN" altLang="zh-CN" sz="1800" b="0" kern="1200" dirty="0">
                    <a:solidFill>
                      <a:srgbClr val="000000"/>
                    </a:solidFill>
                    <a:effectLst/>
                    <a:latin typeface="Consolas" panose="020B0609020204030204" pitchFamily="49" charset="0"/>
                    <a:ea typeface="等线" panose="02010600030101010101" pitchFamily="2" charset="-122"/>
                    <a:cs typeface="+mn-cs"/>
                  </a:rPr>
                  <a:t>白细胞介素</a:t>
                </a:r>
                <a:r>
                  <a:rPr lang="en-US" altLang="zh-CN" sz="1800" b="0" kern="1200" dirty="0">
                    <a:solidFill>
                      <a:srgbClr val="000000"/>
                    </a:solidFill>
                    <a:effectLst/>
                    <a:latin typeface="Consolas" panose="020B0609020204030204" pitchFamily="49" charset="0"/>
                    <a:ea typeface="等线" panose="02010600030101010101" pitchFamily="2" charset="-122"/>
                    <a:cs typeface="+mn-cs"/>
                  </a:rPr>
                  <a:t>-2&gt;</a:t>
                </a:r>
                <a:r>
                  <a:rPr lang="zh-CN" altLang="zh-CN" sz="1800" b="0" kern="1200" dirty="0">
                    <a:solidFill>
                      <a:srgbClr val="000000"/>
                    </a:solidFill>
                    <a:effectLst/>
                    <a:latin typeface="Consolas" panose="020B0609020204030204" pitchFamily="49" charset="0"/>
                    <a:ea typeface="等线" panose="02010600030101010101" pitchFamily="2" charset="-122"/>
                    <a:cs typeface="+mn-cs"/>
                  </a:rPr>
                  <a:t>，被归类到了</a:t>
                </a:r>
                <a:r>
                  <a:rPr lang="en-US" altLang="zh-CN" sz="1800" b="0" kern="1200" dirty="0">
                    <a:solidFill>
                      <a:srgbClr val="000000"/>
                    </a:solidFill>
                    <a:effectLst/>
                    <a:latin typeface="Consolas" panose="020B0609020204030204" pitchFamily="49" charset="0"/>
                    <a:ea typeface="等线" panose="02010600030101010101" pitchFamily="2" charset="-122"/>
                    <a:cs typeface="+mn-cs"/>
                  </a:rPr>
                  <a:t>B-</a:t>
                </a:r>
                <a:r>
                  <a:rPr lang="zh-CN" altLang="en-US" sz="1800" b="0" kern="1200" dirty="0">
                    <a:solidFill>
                      <a:srgbClr val="000000"/>
                    </a:solidFill>
                    <a:effectLst/>
                    <a:latin typeface="Consolas" panose="020B0609020204030204" pitchFamily="49" charset="0"/>
                    <a:ea typeface="等线" panose="02010600030101010101" pitchFamily="2" charset="-122"/>
                    <a:cs typeface="+mn-cs"/>
                  </a:rPr>
                  <a:t>蛋白质。在第一层检测出了实体，就增加一个</a:t>
                </a:r>
                <a:r>
                  <a:rPr lang="en-US" altLang="zh-CN" sz="1800" b="0" kern="1200" dirty="0">
                    <a:solidFill>
                      <a:srgbClr val="000000"/>
                    </a:solidFill>
                    <a:effectLst/>
                    <a:latin typeface="Consolas" panose="020B0609020204030204" pitchFamily="49" charset="0"/>
                    <a:ea typeface="等线" panose="02010600030101010101" pitchFamily="2" charset="-122"/>
                    <a:cs typeface="+mn-cs"/>
                  </a:rPr>
                  <a:t>Layer</a:t>
                </a:r>
                <a:r>
                  <a:rPr lang="zh-CN" altLang="en-US" sz="1800" b="0" kern="1200" dirty="0">
                    <a:solidFill>
                      <a:srgbClr val="000000"/>
                    </a:solidFill>
                    <a:effectLst/>
                    <a:latin typeface="Consolas" panose="020B0609020204030204" pitchFamily="49" charset="0"/>
                    <a:ea typeface="等线" panose="02010600030101010101" pitchFamily="2" charset="-122"/>
                    <a:cs typeface="+mn-cs"/>
                  </a:rPr>
                  <a:t>继续进行命名实体识别，并把第一层识别出的实体整体看作一个</a:t>
                </a:r>
                <a:r>
                  <a:rPr lang="en-US" altLang="zh-CN" sz="1800" b="0" kern="1200" dirty="0">
                    <a:solidFill>
                      <a:srgbClr val="000000"/>
                    </a:solidFill>
                    <a:effectLst/>
                    <a:latin typeface="Consolas" panose="020B0609020204030204" pitchFamily="49" charset="0"/>
                    <a:ea typeface="等线" panose="02010600030101010101" pitchFamily="2" charset="-122"/>
                    <a:cs typeface="+mn-cs"/>
                  </a:rPr>
                  <a:t>token</a:t>
                </a:r>
                <a:r>
                  <a:rPr lang="zh-CN" altLang="en-US" sz="1800" b="0" kern="1200" dirty="0">
                    <a:solidFill>
                      <a:srgbClr val="000000"/>
                    </a:solidFill>
                    <a:effectLst/>
                    <a:latin typeface="Consolas" panose="020B0609020204030204" pitchFamily="49" charset="0"/>
                    <a:ea typeface="等线" panose="02010600030101010101" pitchFamily="2" charset="-122"/>
                    <a:cs typeface="+mn-cs"/>
                  </a:rPr>
                  <a:t>传入下一层。这个整体的词向量表示■如图，即用组成实体的</a:t>
                </a:r>
                <a:r>
                  <a:rPr lang="en-US" altLang="zh-CN" sz="1800" b="0" kern="1200" dirty="0">
                    <a:solidFill>
                      <a:srgbClr val="000000"/>
                    </a:solidFill>
                    <a:effectLst/>
                    <a:latin typeface="Consolas" panose="020B0609020204030204" pitchFamily="49" charset="0"/>
                    <a:ea typeface="等线" panose="02010600030101010101" pitchFamily="2" charset="-122"/>
                    <a:cs typeface="+mn-cs"/>
                  </a:rPr>
                  <a:t>token</a:t>
                </a:r>
                <a:r>
                  <a:rPr lang="zh-CN" altLang="en-US" sz="1800" b="0" kern="1200" dirty="0">
                    <a:solidFill>
                      <a:srgbClr val="000000"/>
                    </a:solidFill>
                    <a:effectLst/>
                    <a:latin typeface="Consolas" panose="020B0609020204030204" pitchFamily="49" charset="0"/>
                    <a:ea typeface="等线" panose="02010600030101010101" pitchFamily="2" charset="-122"/>
                    <a:cs typeface="+mn-cs"/>
                  </a:rPr>
                  <a:t>的平均词向量来作为实体的词向量■；然后第二层再次检测出了实体，</a:t>
                </a:r>
                <a:r>
                  <a:rPr lang="en-US" altLang="zh-CN" sz="1800" b="0" kern="1200" dirty="0">
                    <a:solidFill>
                      <a:srgbClr val="000000"/>
                    </a:solidFill>
                    <a:effectLst/>
                    <a:latin typeface="Consolas" panose="020B0609020204030204" pitchFamily="49" charset="0"/>
                    <a:ea typeface="等线" panose="02010600030101010101" pitchFamily="2" charset="-122"/>
                    <a:cs typeface="+mn-cs"/>
                  </a:rPr>
                  <a:t>&lt;</a:t>
                </a:r>
                <a:r>
                  <a:rPr lang="zh-CN" altLang="en-US" sz="1800" b="0" kern="1200" dirty="0">
                    <a:solidFill>
                      <a:srgbClr val="000000"/>
                    </a:solidFill>
                    <a:effectLst/>
                    <a:latin typeface="Consolas" panose="020B0609020204030204" pitchFamily="49" charset="0"/>
                    <a:ea typeface="等线" panose="02010600030101010101" pitchFamily="2" charset="-122"/>
                    <a:cs typeface="+mn-cs"/>
                  </a:rPr>
                  <a:t>白细胞介素</a:t>
                </a:r>
                <a:r>
                  <a:rPr lang="en-US" altLang="zh-CN" sz="1800" b="0" kern="1200" dirty="0">
                    <a:solidFill>
                      <a:srgbClr val="000000"/>
                    </a:solidFill>
                    <a:effectLst/>
                    <a:latin typeface="Consolas" panose="020B0609020204030204" pitchFamily="49" charset="0"/>
                    <a:ea typeface="等线" panose="02010600030101010101" pitchFamily="2" charset="-122"/>
                    <a:cs typeface="+mn-cs"/>
                  </a:rPr>
                  <a:t>-2</a:t>
                </a:r>
                <a:r>
                  <a:rPr lang="zh-CN" altLang="en-US" sz="1800" b="0" kern="1200" dirty="0">
                    <a:solidFill>
                      <a:srgbClr val="000000"/>
                    </a:solidFill>
                    <a:effectLst/>
                    <a:latin typeface="Consolas" panose="020B0609020204030204" pitchFamily="49" charset="0"/>
                    <a:ea typeface="等线" panose="02010600030101010101" pitchFamily="2" charset="-122"/>
                    <a:cs typeface="+mn-cs"/>
                  </a:rPr>
                  <a:t>受体基因表达</a:t>
                </a:r>
                <a:r>
                  <a:rPr lang="en-US" altLang="zh-CN" sz="1800" b="0" kern="1200" dirty="0">
                    <a:solidFill>
                      <a:srgbClr val="000000"/>
                    </a:solidFill>
                    <a:effectLst/>
                    <a:latin typeface="Consolas" panose="020B0609020204030204" pitchFamily="49" charset="0"/>
                    <a:ea typeface="等线" panose="02010600030101010101" pitchFamily="2" charset="-122"/>
                    <a:cs typeface="+mn-cs"/>
                  </a:rPr>
                  <a:t>&gt;</a:t>
                </a:r>
                <a:r>
                  <a:rPr lang="zh-CN" altLang="en-US" sz="1800" b="0" kern="1200" dirty="0">
                    <a:solidFill>
                      <a:srgbClr val="000000"/>
                    </a:solidFill>
                    <a:effectLst/>
                    <a:latin typeface="Consolas" panose="020B0609020204030204" pitchFamily="49" charset="0"/>
                    <a:ea typeface="等线" panose="02010600030101010101" pitchFamily="2" charset="-122"/>
                    <a:cs typeface="+mn-cs"/>
                  </a:rPr>
                  <a:t>，然后做同样的操作，传入第三层，第三层没有检测出新的实体。到此结束。</a:t>
                </a:r>
                <a:endParaRPr lang="en-US" altLang="zh-CN" b="0" dirty="0"/>
              </a:p>
              <a:p>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268039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这类模型的优点是外层实体能够充分利用内层实体的信息；缺点则是存在错误级联问题；</a:t>
                </a:r>
                <a:endParaRPr lang="en-US" altLang="zh-CN" b="0" dirty="0"/>
              </a:p>
              <a:p>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3539590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基于区域的模型思路比较简单，就是穷举所有长度小于最大实体长度的片段，使用分类器对</a:t>
                </a:r>
                <a:r>
                  <a:rPr lang="en-US" altLang="zh-CN" b="0" dirty="0"/>
                  <a:t>Span</a:t>
                </a:r>
                <a:r>
                  <a:rPr lang="zh-CN" altLang="en-US" b="0" dirty="0"/>
                  <a:t>进行分类；</a:t>
                </a:r>
                <a:endParaRPr lang="en-US" altLang="zh-CN" b="0" dirty="0"/>
              </a:p>
              <a:p>
                <a:r>
                  <a:rPr lang="zh-CN" altLang="en-US" b="0" dirty="0"/>
                  <a:t>它的优点在于不存在错误级联问题，缺点就是内外层实体之间，完全没有信息交互；</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8539436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b="0" dirty="0"/>
                  <a:t>鉴于这种情况，该论文提出了</a:t>
                </a:r>
                <a:r>
                  <a:rPr lang="en-US" altLang="zh-CN" sz="1200" dirty="0"/>
                  <a:t>Bipartite Flat-Graph Network</a:t>
                </a:r>
                <a:r>
                  <a:rPr lang="zh-CN" altLang="en-US" sz="1200" dirty="0"/>
                  <a:t>这一模型来解决嵌套命名实体识别问题，该模型主要有三个优点</a:t>
                </a:r>
                <a:endParaRPr lang="en-US" altLang="zh-CN" b="0" dirty="0"/>
              </a:p>
            </p:txBody>
          </p:sp>
        </mc:Choice>
        <mc:Fallback xmlns="">
          <p:sp>
            <p:nvSpPr>
              <p:cNvPr id="3" name="备注占位符 2"/>
              <p:cNvSpPr>
                <a:spLocks noGrp="1"/>
              </p:cNvSpPr>
              <p:nvPr>
                <p:ph type="body" idx="1"/>
              </p:nvPr>
            </p:nvSpPr>
            <p:spPr/>
            <p:txBody>
              <a:bodyPr/>
              <a:lstStyle/>
              <a:p>
                <a:r>
                  <a:rPr lang="en-US" altLang="zh-CN" dirty="0"/>
                  <a:t>Encoder-Decoder</a:t>
                </a:r>
                <a:r>
                  <a:rPr lang="zh-CN" altLang="en-US" dirty="0"/>
                  <a:t>架构最早于</a:t>
                </a:r>
                <a:r>
                  <a:rPr lang="en-US" altLang="zh-CN" dirty="0"/>
                  <a:t>2014</a:t>
                </a:r>
                <a:r>
                  <a:rPr lang="zh-CN" altLang="en-US" dirty="0"/>
                  <a:t>年提出，首先被应用到了统计机器学习领域，并后续被应用得到了</a:t>
                </a:r>
                <a:r>
                  <a:rPr lang="en-US" altLang="zh-CN" dirty="0"/>
                  <a:t>Seq2Seq</a:t>
                </a:r>
                <a:r>
                  <a:rPr lang="zh-CN" altLang="en-US" dirty="0"/>
                  <a:t>任务中。</a:t>
                </a:r>
                <a:endParaRPr lang="en-US" altLang="zh-CN" dirty="0"/>
              </a:p>
              <a:p>
                <a:r>
                  <a:rPr lang="zh-CN" altLang="en-US" dirty="0"/>
                  <a:t>这里面</a:t>
                </a:r>
                <a:r>
                  <a:rPr lang="en-US" altLang="zh-CN" dirty="0"/>
                  <a:t>Seq2Seq</a:t>
                </a:r>
                <a:r>
                  <a:rPr lang="zh-CN" altLang="en-US" dirty="0"/>
                  <a:t>任务指输入是一个序列输出是另一个序列的任务。</a:t>
                </a:r>
                <a:endParaRPr lang="en-US" altLang="zh-CN" dirty="0"/>
              </a:p>
              <a:p>
                <a:r>
                  <a:rPr lang="zh-CN" altLang="en-US" dirty="0"/>
                  <a:t>这里有一个</a:t>
                </a:r>
                <a:r>
                  <a:rPr lang="en-US" altLang="zh-CN" dirty="0"/>
                  <a:t>Encoder-Decoder</a:t>
                </a:r>
                <a:r>
                  <a:rPr lang="zh-CN" altLang="en-US" dirty="0"/>
                  <a:t>的典型架构。其中</a:t>
                </a:r>
                <a:r>
                  <a:rPr lang="en-US" altLang="zh-CN" dirty="0"/>
                  <a:t>Encoder</a:t>
                </a:r>
                <a:r>
                  <a:rPr lang="zh-CN" altLang="en-US" dirty="0"/>
                  <a:t>和</a:t>
                </a:r>
                <a:r>
                  <a:rPr lang="en-US" altLang="zh-CN" dirty="0"/>
                  <a:t>Decoder</a:t>
                </a:r>
                <a:r>
                  <a:rPr lang="zh-CN" altLang="en-US" dirty="0"/>
                  <a:t>都采用的是</a:t>
                </a:r>
                <a:r>
                  <a:rPr lang="en-US" altLang="zh-CN" dirty="0"/>
                  <a:t>RNN</a:t>
                </a:r>
                <a:r>
                  <a:rPr lang="zh-CN" altLang="en-US" dirty="0"/>
                  <a:t>，</a:t>
                </a:r>
                <a:r>
                  <a:rPr lang="en-US" altLang="zh-CN" dirty="0"/>
                  <a:t>Encoder</a:t>
                </a:r>
                <a:r>
                  <a:rPr lang="zh-CN" altLang="en-US" dirty="0"/>
                  <a:t>的输入是一个序列</a:t>
                </a:r>
                <a:r>
                  <a:rPr lang="en-US" altLang="zh-CN" b="0" i="0">
                    <a:latin typeface="Cambria Math" panose="02040503050406030204" pitchFamily="18" charset="0"/>
                  </a:rPr>
                  <a:t>𝑋</a:t>
                </a:r>
                <a:r>
                  <a:rPr lang="zh-CN" altLang="en-US" b="0"/>
                  <a:t>，然后经过</a:t>
                </a:r>
                <a:endParaRPr lang="en-US" altLang="zh-CN" b="0"/>
              </a:p>
            </p:txBody>
          </p:sp>
        </mc:Fallback>
      </mc:AlternateContent>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8182221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接下来是</a:t>
            </a:r>
            <a:r>
              <a:rPr lang="en-US" altLang="zh-CN" dirty="0" err="1"/>
              <a:t>BiFlaG</a:t>
            </a:r>
            <a:r>
              <a:rPr lang="zh-CN" altLang="en-US" dirty="0"/>
              <a:t>模型的详细介绍</a:t>
            </a:r>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378190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A46778-3F9D-416C-AA97-B76E3F66EF00}"/>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5BA67B75-6D40-4E40-8379-5BCB63B547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F5DD8FE-8905-41B5-8560-8E6443E47EF1}"/>
              </a:ext>
            </a:extLst>
          </p:cNvPr>
          <p:cNvSpPr>
            <a:spLocks noGrp="1"/>
          </p:cNvSpPr>
          <p:nvPr>
            <p:ph type="dt" sz="half" idx="10"/>
          </p:nvPr>
        </p:nvSpPr>
        <p:spPr/>
        <p:txBody>
          <a:bodyPr/>
          <a:lstStyle/>
          <a:p>
            <a:fld id="{8420284F-7EB0-4931-9717-E1CEC1FD7B41}" type="datetimeFigureOut">
              <a:rPr lang="zh-CN" altLang="en-US" smtClean="0"/>
              <a:t>2021/3/23</a:t>
            </a:fld>
            <a:endParaRPr lang="zh-CN" altLang="en-US"/>
          </a:p>
        </p:txBody>
      </p:sp>
      <p:sp>
        <p:nvSpPr>
          <p:cNvPr id="5" name="页脚占位符 4">
            <a:extLst>
              <a:ext uri="{FF2B5EF4-FFF2-40B4-BE49-F238E27FC236}">
                <a16:creationId xmlns:a16="http://schemas.microsoft.com/office/drawing/2014/main" id="{48EB0824-58F3-4B53-9F6C-553323DC278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E301901-3F95-44D3-AAA7-DA2387A1CDD7}"/>
              </a:ext>
            </a:extLst>
          </p:cNvPr>
          <p:cNvSpPr>
            <a:spLocks noGrp="1"/>
          </p:cNvSpPr>
          <p:nvPr>
            <p:ph type="sldNum" sz="quarter" idx="12"/>
          </p:nvPr>
        </p:nvSpPr>
        <p:spPr/>
        <p:txBody>
          <a:body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3084285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448A00-B511-478F-B4B0-8FF65C9C0E4E}"/>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FA982BA-7C91-4E30-82F7-F0C751E57B6B}"/>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995D534-9A4D-4A6D-8276-5B9FDA33A48F}"/>
              </a:ext>
            </a:extLst>
          </p:cNvPr>
          <p:cNvSpPr>
            <a:spLocks noGrp="1"/>
          </p:cNvSpPr>
          <p:nvPr>
            <p:ph type="dt" sz="half" idx="10"/>
          </p:nvPr>
        </p:nvSpPr>
        <p:spPr/>
        <p:txBody>
          <a:bodyPr/>
          <a:lstStyle/>
          <a:p>
            <a:fld id="{8420284F-7EB0-4931-9717-E1CEC1FD7B41}" type="datetimeFigureOut">
              <a:rPr lang="zh-CN" altLang="en-US" smtClean="0"/>
              <a:t>2021/3/23</a:t>
            </a:fld>
            <a:endParaRPr lang="zh-CN" altLang="en-US"/>
          </a:p>
        </p:txBody>
      </p:sp>
      <p:sp>
        <p:nvSpPr>
          <p:cNvPr id="5" name="页脚占位符 4">
            <a:extLst>
              <a:ext uri="{FF2B5EF4-FFF2-40B4-BE49-F238E27FC236}">
                <a16:creationId xmlns:a16="http://schemas.microsoft.com/office/drawing/2014/main" id="{A6BAA24F-7AB8-4F5E-8B7D-67E7C79A22E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AB1EDF2-4DC1-4542-B6DC-49C8EE0D7AF8}"/>
              </a:ext>
            </a:extLst>
          </p:cNvPr>
          <p:cNvSpPr>
            <a:spLocks noGrp="1"/>
          </p:cNvSpPr>
          <p:nvPr>
            <p:ph type="sldNum" sz="quarter" idx="12"/>
          </p:nvPr>
        </p:nvSpPr>
        <p:spPr/>
        <p:txBody>
          <a:body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2298674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475CE58-61C0-4E7E-9B37-DE092CD7B8A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F00C97D-4EDE-4EC7-B014-36A29F5AA1F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5B93CE8-3CB7-45FF-A49C-71D88C7B0E31}"/>
              </a:ext>
            </a:extLst>
          </p:cNvPr>
          <p:cNvSpPr>
            <a:spLocks noGrp="1"/>
          </p:cNvSpPr>
          <p:nvPr>
            <p:ph type="dt" sz="half" idx="10"/>
          </p:nvPr>
        </p:nvSpPr>
        <p:spPr/>
        <p:txBody>
          <a:bodyPr/>
          <a:lstStyle/>
          <a:p>
            <a:fld id="{8420284F-7EB0-4931-9717-E1CEC1FD7B41}" type="datetimeFigureOut">
              <a:rPr lang="zh-CN" altLang="en-US" smtClean="0"/>
              <a:t>2021/3/23</a:t>
            </a:fld>
            <a:endParaRPr lang="zh-CN" altLang="en-US"/>
          </a:p>
        </p:txBody>
      </p:sp>
      <p:sp>
        <p:nvSpPr>
          <p:cNvPr id="5" name="页脚占位符 4">
            <a:extLst>
              <a:ext uri="{FF2B5EF4-FFF2-40B4-BE49-F238E27FC236}">
                <a16:creationId xmlns:a16="http://schemas.microsoft.com/office/drawing/2014/main" id="{9FEDA172-B117-4BBF-8911-030E191EE74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AD35E3D-4B3B-42D4-BC3B-2693E29DF316}"/>
              </a:ext>
            </a:extLst>
          </p:cNvPr>
          <p:cNvSpPr>
            <a:spLocks noGrp="1"/>
          </p:cNvSpPr>
          <p:nvPr>
            <p:ph type="sldNum" sz="quarter" idx="12"/>
          </p:nvPr>
        </p:nvSpPr>
        <p:spPr/>
        <p:txBody>
          <a:body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12923622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34" y="0"/>
            <a:ext cx="12191332" cy="6858000"/>
          </a:xfrm>
          <a:prstGeom prst="rect">
            <a:avLst/>
          </a:prstGeom>
        </p:spPr>
      </p:pic>
    </p:spTree>
    <p:extLst>
      <p:ext uri="{BB962C8B-B14F-4D97-AF65-F5344CB8AC3E}">
        <p14:creationId xmlns:p14="http://schemas.microsoft.com/office/powerpoint/2010/main" val="25783696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垂直排列标题与&#10;文本">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0651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3A037B-774F-4A86-BA2A-C5C79BBBAFA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026D9E2-21A5-4113-B174-7D307C96BE8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859CEDE-8B22-440B-AECA-F934477C346E}"/>
              </a:ext>
            </a:extLst>
          </p:cNvPr>
          <p:cNvSpPr>
            <a:spLocks noGrp="1"/>
          </p:cNvSpPr>
          <p:nvPr>
            <p:ph type="dt" sz="half" idx="10"/>
          </p:nvPr>
        </p:nvSpPr>
        <p:spPr/>
        <p:txBody>
          <a:bodyPr/>
          <a:lstStyle/>
          <a:p>
            <a:fld id="{8420284F-7EB0-4931-9717-E1CEC1FD7B41}" type="datetimeFigureOut">
              <a:rPr lang="zh-CN" altLang="en-US" smtClean="0"/>
              <a:t>2021/3/23</a:t>
            </a:fld>
            <a:endParaRPr lang="zh-CN" altLang="en-US"/>
          </a:p>
        </p:txBody>
      </p:sp>
      <p:sp>
        <p:nvSpPr>
          <p:cNvPr id="5" name="页脚占位符 4">
            <a:extLst>
              <a:ext uri="{FF2B5EF4-FFF2-40B4-BE49-F238E27FC236}">
                <a16:creationId xmlns:a16="http://schemas.microsoft.com/office/drawing/2014/main" id="{D2EFAEBB-0FE7-4DBB-B878-E832AA3A08C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793BB53-2FAE-4D21-9666-54F24746272E}"/>
              </a:ext>
            </a:extLst>
          </p:cNvPr>
          <p:cNvSpPr>
            <a:spLocks noGrp="1"/>
          </p:cNvSpPr>
          <p:nvPr>
            <p:ph type="sldNum" sz="quarter" idx="12"/>
          </p:nvPr>
        </p:nvSpPr>
        <p:spPr/>
        <p:txBody>
          <a:body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1289607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3684D4-1D9F-4495-A78F-1F22FBB6E2A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68009DC-25E6-4FFC-B259-27EB2D9283D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FC7E9CC-0480-42CE-B51B-2CB2454A4FAC}"/>
              </a:ext>
            </a:extLst>
          </p:cNvPr>
          <p:cNvSpPr>
            <a:spLocks noGrp="1"/>
          </p:cNvSpPr>
          <p:nvPr>
            <p:ph type="dt" sz="half" idx="10"/>
          </p:nvPr>
        </p:nvSpPr>
        <p:spPr/>
        <p:txBody>
          <a:bodyPr/>
          <a:lstStyle/>
          <a:p>
            <a:fld id="{8420284F-7EB0-4931-9717-E1CEC1FD7B41}" type="datetimeFigureOut">
              <a:rPr lang="zh-CN" altLang="en-US" smtClean="0"/>
              <a:t>2021/3/23</a:t>
            </a:fld>
            <a:endParaRPr lang="zh-CN" altLang="en-US"/>
          </a:p>
        </p:txBody>
      </p:sp>
      <p:sp>
        <p:nvSpPr>
          <p:cNvPr id="5" name="页脚占位符 4">
            <a:extLst>
              <a:ext uri="{FF2B5EF4-FFF2-40B4-BE49-F238E27FC236}">
                <a16:creationId xmlns:a16="http://schemas.microsoft.com/office/drawing/2014/main" id="{A76D2A30-99F2-4D83-8920-56E9B46CC7C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66E6136-C9B4-4352-BC39-EA8C892F6284}"/>
              </a:ext>
            </a:extLst>
          </p:cNvPr>
          <p:cNvSpPr>
            <a:spLocks noGrp="1"/>
          </p:cNvSpPr>
          <p:nvPr>
            <p:ph type="sldNum" sz="quarter" idx="12"/>
          </p:nvPr>
        </p:nvSpPr>
        <p:spPr/>
        <p:txBody>
          <a:body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456169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689B44-5855-40D5-8BF6-CFBB7141739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5ADE534-9851-407E-8909-B8B540F88A6D}"/>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D37177B6-B125-4B21-91D3-F3386EB7EC7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3B0019FF-42FA-4DE2-AFE8-B6154843E688}"/>
              </a:ext>
            </a:extLst>
          </p:cNvPr>
          <p:cNvSpPr>
            <a:spLocks noGrp="1"/>
          </p:cNvSpPr>
          <p:nvPr>
            <p:ph type="dt" sz="half" idx="10"/>
          </p:nvPr>
        </p:nvSpPr>
        <p:spPr/>
        <p:txBody>
          <a:bodyPr/>
          <a:lstStyle/>
          <a:p>
            <a:fld id="{8420284F-7EB0-4931-9717-E1CEC1FD7B41}" type="datetimeFigureOut">
              <a:rPr lang="zh-CN" altLang="en-US" smtClean="0"/>
              <a:t>2021/3/23</a:t>
            </a:fld>
            <a:endParaRPr lang="zh-CN" altLang="en-US"/>
          </a:p>
        </p:txBody>
      </p:sp>
      <p:sp>
        <p:nvSpPr>
          <p:cNvPr id="6" name="页脚占位符 5">
            <a:extLst>
              <a:ext uri="{FF2B5EF4-FFF2-40B4-BE49-F238E27FC236}">
                <a16:creationId xmlns:a16="http://schemas.microsoft.com/office/drawing/2014/main" id="{F53F3D1F-3AFC-435D-B02B-A92DC931EEA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EBB437F-9B06-4540-8743-2C038A7FF3BA}"/>
              </a:ext>
            </a:extLst>
          </p:cNvPr>
          <p:cNvSpPr>
            <a:spLocks noGrp="1"/>
          </p:cNvSpPr>
          <p:nvPr>
            <p:ph type="sldNum" sz="quarter" idx="12"/>
          </p:nvPr>
        </p:nvSpPr>
        <p:spPr/>
        <p:txBody>
          <a:body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1656116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2C519E-709E-408F-A7C7-CF8978F9601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CA1F19F-D354-4613-8931-EDE1341233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9695477D-5278-4243-81A7-E41CA65666F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A96AA45-AF40-471F-95AC-2B78DB8AE8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02FA66B2-DB61-4ECA-BA3F-EF9E95671814}"/>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AC6B25B1-E434-409B-AE71-CA4B14FCCE6A}"/>
              </a:ext>
            </a:extLst>
          </p:cNvPr>
          <p:cNvSpPr>
            <a:spLocks noGrp="1"/>
          </p:cNvSpPr>
          <p:nvPr>
            <p:ph type="dt" sz="half" idx="10"/>
          </p:nvPr>
        </p:nvSpPr>
        <p:spPr/>
        <p:txBody>
          <a:bodyPr/>
          <a:lstStyle/>
          <a:p>
            <a:fld id="{8420284F-7EB0-4931-9717-E1CEC1FD7B41}" type="datetimeFigureOut">
              <a:rPr lang="zh-CN" altLang="en-US" smtClean="0"/>
              <a:t>2021/3/23</a:t>
            </a:fld>
            <a:endParaRPr lang="zh-CN" altLang="en-US"/>
          </a:p>
        </p:txBody>
      </p:sp>
      <p:sp>
        <p:nvSpPr>
          <p:cNvPr id="8" name="页脚占位符 7">
            <a:extLst>
              <a:ext uri="{FF2B5EF4-FFF2-40B4-BE49-F238E27FC236}">
                <a16:creationId xmlns:a16="http://schemas.microsoft.com/office/drawing/2014/main" id="{063C11BC-FD2B-4414-A193-50A53A4C351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15CBFAEF-79FB-484E-A2B5-3FFFE5F464B7}"/>
              </a:ext>
            </a:extLst>
          </p:cNvPr>
          <p:cNvSpPr>
            <a:spLocks noGrp="1"/>
          </p:cNvSpPr>
          <p:nvPr>
            <p:ph type="sldNum" sz="quarter" idx="12"/>
          </p:nvPr>
        </p:nvSpPr>
        <p:spPr/>
        <p:txBody>
          <a:body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189166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576552-835D-4D05-AD08-482760DECF7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D0E3628-24B9-4095-B725-886A8C58D48C}"/>
              </a:ext>
            </a:extLst>
          </p:cNvPr>
          <p:cNvSpPr>
            <a:spLocks noGrp="1"/>
          </p:cNvSpPr>
          <p:nvPr>
            <p:ph type="dt" sz="half" idx="10"/>
          </p:nvPr>
        </p:nvSpPr>
        <p:spPr/>
        <p:txBody>
          <a:bodyPr/>
          <a:lstStyle/>
          <a:p>
            <a:fld id="{8420284F-7EB0-4931-9717-E1CEC1FD7B41}" type="datetimeFigureOut">
              <a:rPr lang="zh-CN" altLang="en-US" smtClean="0"/>
              <a:t>2021/3/23</a:t>
            </a:fld>
            <a:endParaRPr lang="zh-CN" altLang="en-US"/>
          </a:p>
        </p:txBody>
      </p:sp>
      <p:sp>
        <p:nvSpPr>
          <p:cNvPr id="4" name="页脚占位符 3">
            <a:extLst>
              <a:ext uri="{FF2B5EF4-FFF2-40B4-BE49-F238E27FC236}">
                <a16:creationId xmlns:a16="http://schemas.microsoft.com/office/drawing/2014/main" id="{585459B1-3510-4F38-AE42-D318808476D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21A45FC-425E-42F6-989F-A0B1891941C5}"/>
              </a:ext>
            </a:extLst>
          </p:cNvPr>
          <p:cNvSpPr>
            <a:spLocks noGrp="1"/>
          </p:cNvSpPr>
          <p:nvPr>
            <p:ph type="sldNum" sz="quarter" idx="12"/>
          </p:nvPr>
        </p:nvSpPr>
        <p:spPr/>
        <p:txBody>
          <a:body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2745556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F1CC974-7BC5-4342-AF8C-3F451A880A79}"/>
              </a:ext>
            </a:extLst>
          </p:cNvPr>
          <p:cNvSpPr>
            <a:spLocks noGrp="1"/>
          </p:cNvSpPr>
          <p:nvPr>
            <p:ph type="dt" sz="half" idx="10"/>
          </p:nvPr>
        </p:nvSpPr>
        <p:spPr/>
        <p:txBody>
          <a:bodyPr/>
          <a:lstStyle/>
          <a:p>
            <a:fld id="{8420284F-7EB0-4931-9717-E1CEC1FD7B41}" type="datetimeFigureOut">
              <a:rPr lang="zh-CN" altLang="en-US" smtClean="0"/>
              <a:t>2021/3/23</a:t>
            </a:fld>
            <a:endParaRPr lang="zh-CN" altLang="en-US"/>
          </a:p>
        </p:txBody>
      </p:sp>
      <p:sp>
        <p:nvSpPr>
          <p:cNvPr id="3" name="页脚占位符 2">
            <a:extLst>
              <a:ext uri="{FF2B5EF4-FFF2-40B4-BE49-F238E27FC236}">
                <a16:creationId xmlns:a16="http://schemas.microsoft.com/office/drawing/2014/main" id="{9B099D06-A487-433F-BFAA-0968581C826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54E85E1-8C94-4EFD-9A97-2F9C5C9C1A75}"/>
              </a:ext>
            </a:extLst>
          </p:cNvPr>
          <p:cNvSpPr>
            <a:spLocks noGrp="1"/>
          </p:cNvSpPr>
          <p:nvPr>
            <p:ph type="sldNum" sz="quarter" idx="12"/>
          </p:nvPr>
        </p:nvSpPr>
        <p:spPr/>
        <p:txBody>
          <a:body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1355108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C442C2-557C-460E-9CDE-341308CF1E2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F9D624B-8CC6-4890-911D-FCF0F1A81D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437F784-8551-48AE-8850-9801B9A48A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58ADE55-8E63-4EB9-ACA7-8C07526BD76A}"/>
              </a:ext>
            </a:extLst>
          </p:cNvPr>
          <p:cNvSpPr>
            <a:spLocks noGrp="1"/>
          </p:cNvSpPr>
          <p:nvPr>
            <p:ph type="dt" sz="half" idx="10"/>
          </p:nvPr>
        </p:nvSpPr>
        <p:spPr/>
        <p:txBody>
          <a:bodyPr/>
          <a:lstStyle/>
          <a:p>
            <a:fld id="{8420284F-7EB0-4931-9717-E1CEC1FD7B41}" type="datetimeFigureOut">
              <a:rPr lang="zh-CN" altLang="en-US" smtClean="0"/>
              <a:t>2021/3/23</a:t>
            </a:fld>
            <a:endParaRPr lang="zh-CN" altLang="en-US"/>
          </a:p>
        </p:txBody>
      </p:sp>
      <p:sp>
        <p:nvSpPr>
          <p:cNvPr id="6" name="页脚占位符 5">
            <a:extLst>
              <a:ext uri="{FF2B5EF4-FFF2-40B4-BE49-F238E27FC236}">
                <a16:creationId xmlns:a16="http://schemas.microsoft.com/office/drawing/2014/main" id="{BFD8400F-0FC6-416B-95BA-A8274106564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D3585F5-EF3B-40E2-8CC9-3DF049D3EFBC}"/>
              </a:ext>
            </a:extLst>
          </p:cNvPr>
          <p:cNvSpPr>
            <a:spLocks noGrp="1"/>
          </p:cNvSpPr>
          <p:nvPr>
            <p:ph type="sldNum" sz="quarter" idx="12"/>
          </p:nvPr>
        </p:nvSpPr>
        <p:spPr/>
        <p:txBody>
          <a:body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14426428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E965ED-A3C0-454B-A332-BAA72FC1807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A0064872-2334-4D68-90FD-4A843F6AE8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0369F94-1738-4DE6-908C-0CB4CD6713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228C9F4-FC8B-4C35-B034-FB56D178628A}"/>
              </a:ext>
            </a:extLst>
          </p:cNvPr>
          <p:cNvSpPr>
            <a:spLocks noGrp="1"/>
          </p:cNvSpPr>
          <p:nvPr>
            <p:ph type="dt" sz="half" idx="10"/>
          </p:nvPr>
        </p:nvSpPr>
        <p:spPr/>
        <p:txBody>
          <a:bodyPr/>
          <a:lstStyle/>
          <a:p>
            <a:fld id="{8420284F-7EB0-4931-9717-E1CEC1FD7B41}" type="datetimeFigureOut">
              <a:rPr lang="zh-CN" altLang="en-US" smtClean="0"/>
              <a:t>2021/3/23</a:t>
            </a:fld>
            <a:endParaRPr lang="zh-CN" altLang="en-US"/>
          </a:p>
        </p:txBody>
      </p:sp>
      <p:sp>
        <p:nvSpPr>
          <p:cNvPr id="6" name="页脚占位符 5">
            <a:extLst>
              <a:ext uri="{FF2B5EF4-FFF2-40B4-BE49-F238E27FC236}">
                <a16:creationId xmlns:a16="http://schemas.microsoft.com/office/drawing/2014/main" id="{490B8E12-DC67-4FFA-BE4E-1E43B4F6BB0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81F996B-C26C-42B5-BFEC-E73D6C785D98}"/>
              </a:ext>
            </a:extLst>
          </p:cNvPr>
          <p:cNvSpPr>
            <a:spLocks noGrp="1"/>
          </p:cNvSpPr>
          <p:nvPr>
            <p:ph type="sldNum" sz="quarter" idx="12"/>
          </p:nvPr>
        </p:nvSpPr>
        <p:spPr/>
        <p:txBody>
          <a:body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3760539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D7CF631-6F8D-43BB-8814-3C2DB2FD2C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7F9E5BA-019B-49DC-9B96-D3768F97BE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141DB51-D1DC-419B-A3C4-00FA09982E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20284F-7EB0-4931-9717-E1CEC1FD7B41}" type="datetimeFigureOut">
              <a:rPr lang="zh-CN" altLang="en-US" smtClean="0"/>
              <a:t>2021/3/23</a:t>
            </a:fld>
            <a:endParaRPr lang="zh-CN" altLang="en-US"/>
          </a:p>
        </p:txBody>
      </p:sp>
      <p:sp>
        <p:nvSpPr>
          <p:cNvPr id="5" name="页脚占位符 4">
            <a:extLst>
              <a:ext uri="{FF2B5EF4-FFF2-40B4-BE49-F238E27FC236}">
                <a16:creationId xmlns:a16="http://schemas.microsoft.com/office/drawing/2014/main" id="{B9198D49-AFBC-4AF1-86E3-DA301308A8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85965BD-32C2-4D30-B248-9B52C0D4DC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035AF5-5C48-4E02-86CC-2C71F4606B44}" type="slidenum">
              <a:rPr lang="zh-CN" altLang="en-US" smtClean="0"/>
              <a:t>‹#›</a:t>
            </a:fld>
            <a:endParaRPr lang="zh-CN" altLang="en-US"/>
          </a:p>
        </p:txBody>
      </p:sp>
    </p:spTree>
    <p:extLst>
      <p:ext uri="{BB962C8B-B14F-4D97-AF65-F5344CB8AC3E}">
        <p14:creationId xmlns:p14="http://schemas.microsoft.com/office/powerpoint/2010/main" val="35706175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389" y="365780"/>
            <a:ext cx="10515224" cy="132463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389" y="1825890"/>
            <a:ext cx="10515224" cy="435172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389" y="6356747"/>
            <a:ext cx="2742447" cy="364275"/>
          </a:xfrm>
          <a:prstGeom prst="rect">
            <a:avLst/>
          </a:prstGeom>
        </p:spPr>
        <p:txBody>
          <a:bodyPr vert="horz" lIns="91440" tIns="45720" rIns="91440" bIns="45720" rtlCol="0" anchor="ctr"/>
          <a:lstStyle>
            <a:lvl1pPr algn="l">
              <a:defRPr sz="1138">
                <a:solidFill>
                  <a:schemeClr val="tx1">
                    <a:tint val="75000"/>
                  </a:schemeClr>
                </a:solidFill>
              </a:defRPr>
            </a:lvl1pPr>
          </a:lstStyle>
          <a:p>
            <a:fld id="{43A93E93-166D-47F5-9EF1-ACEABE24AEEA}" type="datetimeFigureOut">
              <a:rPr lang="zh-CN" altLang="en-US" smtClean="0"/>
              <a:t>2021/3/23</a:t>
            </a:fld>
            <a:endParaRPr lang="zh-CN" altLang="en-US"/>
          </a:p>
        </p:txBody>
      </p:sp>
      <p:sp>
        <p:nvSpPr>
          <p:cNvPr id="5" name="页脚占位符 4"/>
          <p:cNvSpPr>
            <a:spLocks noGrp="1"/>
          </p:cNvSpPr>
          <p:nvPr>
            <p:ph type="ftr" sz="quarter" idx="3"/>
          </p:nvPr>
        </p:nvSpPr>
        <p:spPr>
          <a:xfrm>
            <a:off x="4038413" y="6356747"/>
            <a:ext cx="4115176" cy="364275"/>
          </a:xfrm>
          <a:prstGeom prst="rect">
            <a:avLst/>
          </a:prstGeom>
        </p:spPr>
        <p:txBody>
          <a:bodyPr vert="horz" lIns="91440" tIns="45720" rIns="91440" bIns="45720" rtlCol="0" anchor="ctr"/>
          <a:lstStyle>
            <a:lvl1pPr algn="ctr">
              <a:defRPr sz="1138">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1166" y="6356747"/>
            <a:ext cx="2742447" cy="364275"/>
          </a:xfrm>
          <a:prstGeom prst="rect">
            <a:avLst/>
          </a:prstGeom>
        </p:spPr>
        <p:txBody>
          <a:bodyPr vert="horz" lIns="91440" tIns="45720" rIns="91440" bIns="45720" rtlCol="0" anchor="ctr"/>
          <a:lstStyle>
            <a:lvl1pPr algn="r">
              <a:defRPr sz="1138">
                <a:solidFill>
                  <a:schemeClr val="tx1">
                    <a:tint val="75000"/>
                  </a:schemeClr>
                </a:solidFill>
              </a:defRPr>
            </a:lvl1pPr>
          </a:lstStyle>
          <a:p>
            <a:fld id="{118D5ACA-62CA-46DB-AD6B-12EDD6D51A23}" type="slidenum">
              <a:rPr lang="zh-CN" altLang="en-US" smtClean="0"/>
              <a:t>‹#›</a:t>
            </a:fld>
            <a:endParaRPr lang="zh-CN" altLang="en-US"/>
          </a:p>
        </p:txBody>
      </p:sp>
    </p:spTree>
    <p:extLst>
      <p:ext uri="{BB962C8B-B14F-4D97-AF65-F5344CB8AC3E}">
        <p14:creationId xmlns:p14="http://schemas.microsoft.com/office/powerpoint/2010/main" val="1346337453"/>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866943" rtl="0" eaLnBrk="1" latinLnBrk="0" hangingPunct="1">
        <a:lnSpc>
          <a:spcPct val="90000"/>
        </a:lnSpc>
        <a:spcBef>
          <a:spcPct val="0"/>
        </a:spcBef>
        <a:buNone/>
        <a:defRPr sz="4172" kern="1200">
          <a:solidFill>
            <a:schemeClr val="tx1"/>
          </a:solidFill>
          <a:latin typeface="+mj-lt"/>
          <a:ea typeface="+mj-ea"/>
          <a:cs typeface="+mj-cs"/>
        </a:defRPr>
      </a:lvl1pPr>
    </p:titleStyle>
    <p:bodyStyle>
      <a:lvl1pPr marL="216736" indent="-216736" algn="l" defTabSz="866943" rtl="0" eaLnBrk="1" latinLnBrk="0" hangingPunct="1">
        <a:lnSpc>
          <a:spcPct val="90000"/>
        </a:lnSpc>
        <a:spcBef>
          <a:spcPts val="948"/>
        </a:spcBef>
        <a:buFont typeface="Arial" panose="020B0604020202020204" pitchFamily="34" charset="0"/>
        <a:buChar char="•"/>
        <a:defRPr sz="2655" kern="1200">
          <a:solidFill>
            <a:schemeClr val="tx1"/>
          </a:solidFill>
          <a:latin typeface="+mn-lt"/>
          <a:ea typeface="+mn-ea"/>
          <a:cs typeface="+mn-cs"/>
        </a:defRPr>
      </a:lvl1pPr>
      <a:lvl2pPr marL="650207" indent="-216736" algn="l" defTabSz="866943" rtl="0" eaLnBrk="1" latinLnBrk="0" hangingPunct="1">
        <a:lnSpc>
          <a:spcPct val="90000"/>
        </a:lnSpc>
        <a:spcBef>
          <a:spcPts val="474"/>
        </a:spcBef>
        <a:buFont typeface="Arial" panose="020B0604020202020204" pitchFamily="34" charset="0"/>
        <a:buChar char="•"/>
        <a:defRPr sz="2275" kern="1200">
          <a:solidFill>
            <a:schemeClr val="tx1"/>
          </a:solidFill>
          <a:latin typeface="+mn-lt"/>
          <a:ea typeface="+mn-ea"/>
          <a:cs typeface="+mn-cs"/>
        </a:defRPr>
      </a:lvl2pPr>
      <a:lvl3pPr marL="1083678" indent="-216736" algn="l" defTabSz="866943" rtl="0" eaLnBrk="1" latinLnBrk="0" hangingPunct="1">
        <a:lnSpc>
          <a:spcPct val="90000"/>
        </a:lnSpc>
        <a:spcBef>
          <a:spcPts val="474"/>
        </a:spcBef>
        <a:buFont typeface="Arial" panose="020B0604020202020204" pitchFamily="34" charset="0"/>
        <a:buChar char="•"/>
        <a:defRPr sz="1896" kern="1200">
          <a:solidFill>
            <a:schemeClr val="tx1"/>
          </a:solidFill>
          <a:latin typeface="+mn-lt"/>
          <a:ea typeface="+mn-ea"/>
          <a:cs typeface="+mn-cs"/>
        </a:defRPr>
      </a:lvl3pPr>
      <a:lvl4pPr marL="1517150" indent="-216736" algn="l" defTabSz="866943" rtl="0" eaLnBrk="1" latinLnBrk="0" hangingPunct="1">
        <a:lnSpc>
          <a:spcPct val="90000"/>
        </a:lnSpc>
        <a:spcBef>
          <a:spcPts val="474"/>
        </a:spcBef>
        <a:buFont typeface="Arial" panose="020B0604020202020204" pitchFamily="34" charset="0"/>
        <a:buChar char="•"/>
        <a:defRPr sz="1707" kern="1200">
          <a:solidFill>
            <a:schemeClr val="tx1"/>
          </a:solidFill>
          <a:latin typeface="+mn-lt"/>
          <a:ea typeface="+mn-ea"/>
          <a:cs typeface="+mn-cs"/>
        </a:defRPr>
      </a:lvl4pPr>
      <a:lvl5pPr marL="1950621" indent="-216736" algn="l" defTabSz="866943" rtl="0" eaLnBrk="1" latinLnBrk="0" hangingPunct="1">
        <a:lnSpc>
          <a:spcPct val="90000"/>
        </a:lnSpc>
        <a:spcBef>
          <a:spcPts val="474"/>
        </a:spcBef>
        <a:buFont typeface="Arial" panose="020B0604020202020204" pitchFamily="34" charset="0"/>
        <a:buChar char="•"/>
        <a:defRPr sz="1707" kern="1200">
          <a:solidFill>
            <a:schemeClr val="tx1"/>
          </a:solidFill>
          <a:latin typeface="+mn-lt"/>
          <a:ea typeface="+mn-ea"/>
          <a:cs typeface="+mn-cs"/>
        </a:defRPr>
      </a:lvl5pPr>
      <a:lvl6pPr marL="2384092" indent="-216736" algn="l" defTabSz="866943" rtl="0" eaLnBrk="1" latinLnBrk="0" hangingPunct="1">
        <a:lnSpc>
          <a:spcPct val="90000"/>
        </a:lnSpc>
        <a:spcBef>
          <a:spcPts val="474"/>
        </a:spcBef>
        <a:buFont typeface="Arial" panose="020B0604020202020204" pitchFamily="34" charset="0"/>
        <a:buChar char="•"/>
        <a:defRPr sz="1707" kern="1200">
          <a:solidFill>
            <a:schemeClr val="tx1"/>
          </a:solidFill>
          <a:latin typeface="+mn-lt"/>
          <a:ea typeface="+mn-ea"/>
          <a:cs typeface="+mn-cs"/>
        </a:defRPr>
      </a:lvl6pPr>
      <a:lvl7pPr marL="2817564" indent="-216736" algn="l" defTabSz="866943" rtl="0" eaLnBrk="1" latinLnBrk="0" hangingPunct="1">
        <a:lnSpc>
          <a:spcPct val="90000"/>
        </a:lnSpc>
        <a:spcBef>
          <a:spcPts val="474"/>
        </a:spcBef>
        <a:buFont typeface="Arial" panose="020B0604020202020204" pitchFamily="34" charset="0"/>
        <a:buChar char="•"/>
        <a:defRPr sz="1707" kern="1200">
          <a:solidFill>
            <a:schemeClr val="tx1"/>
          </a:solidFill>
          <a:latin typeface="+mn-lt"/>
          <a:ea typeface="+mn-ea"/>
          <a:cs typeface="+mn-cs"/>
        </a:defRPr>
      </a:lvl7pPr>
      <a:lvl8pPr marL="3251035" indent="-216736" algn="l" defTabSz="866943" rtl="0" eaLnBrk="1" latinLnBrk="0" hangingPunct="1">
        <a:lnSpc>
          <a:spcPct val="90000"/>
        </a:lnSpc>
        <a:spcBef>
          <a:spcPts val="474"/>
        </a:spcBef>
        <a:buFont typeface="Arial" panose="020B0604020202020204" pitchFamily="34" charset="0"/>
        <a:buChar char="•"/>
        <a:defRPr sz="1707" kern="1200">
          <a:solidFill>
            <a:schemeClr val="tx1"/>
          </a:solidFill>
          <a:latin typeface="+mn-lt"/>
          <a:ea typeface="+mn-ea"/>
          <a:cs typeface="+mn-cs"/>
        </a:defRPr>
      </a:lvl8pPr>
      <a:lvl9pPr marL="3684506" indent="-216736" algn="l" defTabSz="866943" rtl="0" eaLnBrk="1" latinLnBrk="0" hangingPunct="1">
        <a:lnSpc>
          <a:spcPct val="90000"/>
        </a:lnSpc>
        <a:spcBef>
          <a:spcPts val="474"/>
        </a:spcBef>
        <a:buFont typeface="Arial" panose="020B0604020202020204" pitchFamily="34" charset="0"/>
        <a:buChar char="•"/>
        <a:defRPr sz="1707" kern="1200">
          <a:solidFill>
            <a:schemeClr val="tx1"/>
          </a:solidFill>
          <a:latin typeface="+mn-lt"/>
          <a:ea typeface="+mn-ea"/>
          <a:cs typeface="+mn-cs"/>
        </a:defRPr>
      </a:lvl9pPr>
    </p:bodyStyle>
    <p:otherStyle>
      <a:defPPr>
        <a:defRPr lang="zh-CN"/>
      </a:defPPr>
      <a:lvl1pPr marL="0" algn="l" defTabSz="866943" rtl="0" eaLnBrk="1" latinLnBrk="0" hangingPunct="1">
        <a:defRPr sz="1707" kern="1200">
          <a:solidFill>
            <a:schemeClr val="tx1"/>
          </a:solidFill>
          <a:latin typeface="+mn-lt"/>
          <a:ea typeface="+mn-ea"/>
          <a:cs typeface="+mn-cs"/>
        </a:defRPr>
      </a:lvl1pPr>
      <a:lvl2pPr marL="433471" algn="l" defTabSz="866943" rtl="0" eaLnBrk="1" latinLnBrk="0" hangingPunct="1">
        <a:defRPr sz="1707" kern="1200">
          <a:solidFill>
            <a:schemeClr val="tx1"/>
          </a:solidFill>
          <a:latin typeface="+mn-lt"/>
          <a:ea typeface="+mn-ea"/>
          <a:cs typeface="+mn-cs"/>
        </a:defRPr>
      </a:lvl2pPr>
      <a:lvl3pPr marL="866943" algn="l" defTabSz="866943" rtl="0" eaLnBrk="1" latinLnBrk="0" hangingPunct="1">
        <a:defRPr sz="1707" kern="1200">
          <a:solidFill>
            <a:schemeClr val="tx1"/>
          </a:solidFill>
          <a:latin typeface="+mn-lt"/>
          <a:ea typeface="+mn-ea"/>
          <a:cs typeface="+mn-cs"/>
        </a:defRPr>
      </a:lvl3pPr>
      <a:lvl4pPr marL="1300414" algn="l" defTabSz="866943" rtl="0" eaLnBrk="1" latinLnBrk="0" hangingPunct="1">
        <a:defRPr sz="1707" kern="1200">
          <a:solidFill>
            <a:schemeClr val="tx1"/>
          </a:solidFill>
          <a:latin typeface="+mn-lt"/>
          <a:ea typeface="+mn-ea"/>
          <a:cs typeface="+mn-cs"/>
        </a:defRPr>
      </a:lvl4pPr>
      <a:lvl5pPr marL="1733885" algn="l" defTabSz="866943" rtl="0" eaLnBrk="1" latinLnBrk="0" hangingPunct="1">
        <a:defRPr sz="1707" kern="1200">
          <a:solidFill>
            <a:schemeClr val="tx1"/>
          </a:solidFill>
          <a:latin typeface="+mn-lt"/>
          <a:ea typeface="+mn-ea"/>
          <a:cs typeface="+mn-cs"/>
        </a:defRPr>
      </a:lvl5pPr>
      <a:lvl6pPr marL="2167357" algn="l" defTabSz="866943" rtl="0" eaLnBrk="1" latinLnBrk="0" hangingPunct="1">
        <a:defRPr sz="1707" kern="1200">
          <a:solidFill>
            <a:schemeClr val="tx1"/>
          </a:solidFill>
          <a:latin typeface="+mn-lt"/>
          <a:ea typeface="+mn-ea"/>
          <a:cs typeface="+mn-cs"/>
        </a:defRPr>
      </a:lvl6pPr>
      <a:lvl7pPr marL="2600828" algn="l" defTabSz="866943" rtl="0" eaLnBrk="1" latinLnBrk="0" hangingPunct="1">
        <a:defRPr sz="1707" kern="1200">
          <a:solidFill>
            <a:schemeClr val="tx1"/>
          </a:solidFill>
          <a:latin typeface="+mn-lt"/>
          <a:ea typeface="+mn-ea"/>
          <a:cs typeface="+mn-cs"/>
        </a:defRPr>
      </a:lvl7pPr>
      <a:lvl8pPr marL="3034299" algn="l" defTabSz="866943" rtl="0" eaLnBrk="1" latinLnBrk="0" hangingPunct="1">
        <a:defRPr sz="1707" kern="1200">
          <a:solidFill>
            <a:schemeClr val="tx1"/>
          </a:solidFill>
          <a:latin typeface="+mn-lt"/>
          <a:ea typeface="+mn-ea"/>
          <a:cs typeface="+mn-cs"/>
        </a:defRPr>
      </a:lvl8pPr>
      <a:lvl9pPr marL="3467771" algn="l" defTabSz="866943" rtl="0" eaLnBrk="1" latinLnBrk="0" hangingPunct="1">
        <a:defRPr sz="170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 Id="rId14" Type="http://schemas.openxmlformats.org/officeDocument/2006/relationships/image" Target="../media/image2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38.png"/><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image" Target="../media/image42.pn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41.png"/><Relationship Id="rId5" Type="http://schemas.openxmlformats.org/officeDocument/2006/relationships/image" Target="../media/image5.sv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1.xml"/><Relationship Id="rId1" Type="http://schemas.openxmlformats.org/officeDocument/2006/relationships/slideLayout" Target="../slideLayouts/slideLayout12.xml"/><Relationship Id="rId5" Type="http://schemas.openxmlformats.org/officeDocument/2006/relationships/image" Target="../media/image45.png"/><Relationship Id="rId4" Type="http://schemas.openxmlformats.org/officeDocument/2006/relationships/image" Target="../media/image44.png"/></Relationships>
</file>

<file path=ppt/slides/_rels/slide22.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6.png"/><Relationship Id="rId7" Type="http://schemas.openxmlformats.org/officeDocument/2006/relationships/image" Target="../media/image50.png"/><Relationship Id="rId2" Type="http://schemas.openxmlformats.org/officeDocument/2006/relationships/notesSlide" Target="../notesSlides/notesSlide22.xml"/><Relationship Id="rId1" Type="http://schemas.openxmlformats.org/officeDocument/2006/relationships/slideLayout" Target="../slideLayouts/slideLayout12.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 Id="rId9" Type="http://schemas.openxmlformats.org/officeDocument/2006/relationships/image" Target="../media/image52.png"/></Relationships>
</file>

<file path=ppt/slides/_rels/slide2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3.xml"/><Relationship Id="rId1" Type="http://schemas.openxmlformats.org/officeDocument/2006/relationships/slideLayout" Target="../slideLayouts/slideLayout12.xml"/><Relationship Id="rId5" Type="http://schemas.openxmlformats.org/officeDocument/2006/relationships/image" Target="../media/image54.png"/><Relationship Id="rId4" Type="http://schemas.openxmlformats.org/officeDocument/2006/relationships/image" Target="../media/image53.png"/></Relationships>
</file>

<file path=ppt/slides/_rels/slide24.xml.rels><?xml version="1.0" encoding="UTF-8" standalone="yes"?>
<Relationships xmlns="http://schemas.openxmlformats.org/package/2006/relationships"><Relationship Id="rId8" Type="http://schemas.openxmlformats.org/officeDocument/2006/relationships/image" Target="../media/image60.png"/><Relationship Id="rId3" Type="http://schemas.openxmlformats.org/officeDocument/2006/relationships/image" Target="../media/image55.png"/><Relationship Id="rId7" Type="http://schemas.openxmlformats.org/officeDocument/2006/relationships/image" Target="../media/image59.png"/><Relationship Id="rId2" Type="http://schemas.openxmlformats.org/officeDocument/2006/relationships/notesSlide" Target="../notesSlides/notesSlide24.xml"/><Relationship Id="rId1" Type="http://schemas.openxmlformats.org/officeDocument/2006/relationships/slideLayout" Target="../slideLayouts/slideLayout12.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2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5.xml"/><Relationship Id="rId1" Type="http://schemas.openxmlformats.org/officeDocument/2006/relationships/slideLayout" Target="../slideLayouts/slideLayout12.xml"/><Relationship Id="rId6" Type="http://schemas.openxmlformats.org/officeDocument/2006/relationships/image" Target="../media/image62.png"/><Relationship Id="rId5" Type="http://schemas.openxmlformats.org/officeDocument/2006/relationships/image" Target="../media/image5.sv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26.xml"/><Relationship Id="rId1" Type="http://schemas.openxmlformats.org/officeDocument/2006/relationships/slideLayout" Target="../slideLayouts/slideLayout12.xml"/><Relationship Id="rId5" Type="http://schemas.openxmlformats.org/officeDocument/2006/relationships/image" Target="../media/image65.png"/><Relationship Id="rId4" Type="http://schemas.openxmlformats.org/officeDocument/2006/relationships/image" Target="../media/image64.png"/></Relationships>
</file>

<file path=ppt/slides/_rels/slide27.xml.rels><?xml version="1.0" encoding="UTF-8" standalone="yes"?>
<Relationships xmlns="http://schemas.openxmlformats.org/package/2006/relationships"><Relationship Id="rId3" Type="http://schemas.openxmlformats.org/officeDocument/2006/relationships/image" Target="../media/image64.jpe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9.xml"/><Relationship Id="rId1" Type="http://schemas.openxmlformats.org/officeDocument/2006/relationships/slideLayout" Target="../slideLayouts/slideLayout12.xml"/><Relationship Id="rId5" Type="http://schemas.openxmlformats.org/officeDocument/2006/relationships/image" Target="../media/image69.png"/><Relationship Id="rId4" Type="http://schemas.openxmlformats.org/officeDocument/2006/relationships/image" Target="../media/image6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5.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a:extLst>
              <a:ext uri="{FF2B5EF4-FFF2-40B4-BE49-F238E27FC236}">
                <a16:creationId xmlns:a16="http://schemas.microsoft.com/office/drawing/2014/main" id="{42A18015-3893-4B82-AB96-DA889C1F7CB8}"/>
              </a:ext>
            </a:extLst>
          </p:cNvPr>
          <p:cNvGrpSpPr/>
          <p:nvPr/>
        </p:nvGrpSpPr>
        <p:grpSpPr>
          <a:xfrm>
            <a:off x="17319" y="-990474"/>
            <a:ext cx="12174681" cy="7848474"/>
            <a:chOff x="8659" y="-990474"/>
            <a:chExt cx="12174681" cy="7848474"/>
          </a:xfrm>
        </p:grpSpPr>
        <p:pic>
          <p:nvPicPr>
            <p:cNvPr id="4" name="图片 3">
              <a:extLst>
                <a:ext uri="{FF2B5EF4-FFF2-40B4-BE49-F238E27FC236}">
                  <a16:creationId xmlns:a16="http://schemas.microsoft.com/office/drawing/2014/main" id="{067F20D2-0F97-4C35-BCDF-EF53B8FBFC05}"/>
                </a:ext>
              </a:extLst>
            </p:cNvPr>
            <p:cNvPicPr>
              <a:picLocks noChangeAspect="1"/>
            </p:cNvPicPr>
            <p:nvPr/>
          </p:nvPicPr>
          <p:blipFill>
            <a:blip r:embed="rId4"/>
            <a:stretch>
              <a:fillRect/>
            </a:stretch>
          </p:blipFill>
          <p:spPr>
            <a:xfrm>
              <a:off x="8659" y="0"/>
              <a:ext cx="12174681" cy="6858000"/>
            </a:xfrm>
            <a:prstGeom prst="rect">
              <a:avLst/>
            </a:prstGeom>
          </p:spPr>
        </p:pic>
        <p:sp>
          <p:nvSpPr>
            <p:cNvPr id="14" name="任意多边形: 形状 13">
              <a:extLst>
                <a:ext uri="{FF2B5EF4-FFF2-40B4-BE49-F238E27FC236}">
                  <a16:creationId xmlns:a16="http://schemas.microsoft.com/office/drawing/2014/main" id="{A942F0B0-E879-4112-9F9E-9047B657244F}"/>
                </a:ext>
              </a:extLst>
            </p:cNvPr>
            <p:cNvSpPr/>
            <p:nvPr/>
          </p:nvSpPr>
          <p:spPr>
            <a:xfrm rot="19680000">
              <a:off x="2853154" y="-990474"/>
              <a:ext cx="2580598" cy="3855269"/>
            </a:xfrm>
            <a:custGeom>
              <a:avLst/>
              <a:gdLst>
                <a:gd name="connsiteX0" fmla="*/ 0 w 2580598"/>
                <a:gd name="connsiteY0" fmla="*/ 0 h 3855269"/>
                <a:gd name="connsiteX1" fmla="*/ 2580598 w 2580598"/>
                <a:gd name="connsiteY1" fmla="*/ 1612536 h 3855269"/>
                <a:gd name="connsiteX2" fmla="*/ 2580598 w 2580598"/>
                <a:gd name="connsiteY2" fmla="*/ 3855269 h 3855269"/>
                <a:gd name="connsiteX3" fmla="*/ 0 w 2580598"/>
                <a:gd name="connsiteY3" fmla="*/ 3855269 h 3855269"/>
              </a:gdLst>
              <a:ahLst/>
              <a:cxnLst>
                <a:cxn ang="0">
                  <a:pos x="connsiteX0" y="connsiteY0"/>
                </a:cxn>
                <a:cxn ang="0">
                  <a:pos x="connsiteX1" y="connsiteY1"/>
                </a:cxn>
                <a:cxn ang="0">
                  <a:pos x="connsiteX2" y="connsiteY2"/>
                </a:cxn>
                <a:cxn ang="0">
                  <a:pos x="connsiteX3" y="connsiteY3"/>
                </a:cxn>
              </a:cxnLst>
              <a:rect l="l" t="t" r="r" b="b"/>
              <a:pathLst>
                <a:path w="2580598" h="3855269">
                  <a:moveTo>
                    <a:pt x="0" y="0"/>
                  </a:moveTo>
                  <a:lnTo>
                    <a:pt x="2580598" y="1612536"/>
                  </a:lnTo>
                  <a:lnTo>
                    <a:pt x="2580598" y="3855269"/>
                  </a:lnTo>
                  <a:lnTo>
                    <a:pt x="0" y="3855269"/>
                  </a:lnTo>
                  <a:close/>
                </a:path>
              </a:pathLst>
            </a:custGeom>
            <a:blipFill>
              <a:blip r:embed="rId5">
                <a:extLst>
                  <a:ext uri="{BEBA8EAE-BF5A-486C-A8C5-ECC9F3942E4B}">
                    <a14:imgProps xmlns:a14="http://schemas.microsoft.com/office/drawing/2010/main">
                      <a14:imgLayer r:embed="rId6">
                        <a14:imgEffect>
                          <a14:saturation sat="18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文本框 14">
            <a:extLst>
              <a:ext uri="{FF2B5EF4-FFF2-40B4-BE49-F238E27FC236}">
                <a16:creationId xmlns:a16="http://schemas.microsoft.com/office/drawing/2014/main" id="{1BC221E0-24CD-44DC-B923-40310E95E57E}"/>
              </a:ext>
            </a:extLst>
          </p:cNvPr>
          <p:cNvSpPr txBox="1"/>
          <p:nvPr/>
        </p:nvSpPr>
        <p:spPr>
          <a:xfrm>
            <a:off x="1159526" y="2100335"/>
            <a:ext cx="10713335" cy="1569660"/>
          </a:xfrm>
          <a:prstGeom prst="rect">
            <a:avLst/>
          </a:prstGeom>
          <a:noFill/>
        </p:spPr>
        <p:txBody>
          <a:bodyPr wrap="square" rtlCol="0">
            <a:spAutoFit/>
          </a:bodyPr>
          <a:lstStyle/>
          <a:p>
            <a:pPr algn="r"/>
            <a:r>
              <a:rPr lang="en-US" altLang="zh-CN" sz="4800" dirty="0"/>
              <a:t>Bipartite Flat-Graph Network for Nested Named Entity Recognition</a:t>
            </a:r>
            <a:endParaRPr lang="zh-CN" altLang="en-US" dirty="0"/>
          </a:p>
        </p:txBody>
      </p:sp>
      <p:sp>
        <p:nvSpPr>
          <p:cNvPr id="16" name="文本框 15">
            <a:extLst>
              <a:ext uri="{FF2B5EF4-FFF2-40B4-BE49-F238E27FC236}">
                <a16:creationId xmlns:a16="http://schemas.microsoft.com/office/drawing/2014/main" id="{557D16C0-2070-4505-A660-09D864EEA186}"/>
              </a:ext>
            </a:extLst>
          </p:cNvPr>
          <p:cNvSpPr txBox="1"/>
          <p:nvPr/>
        </p:nvSpPr>
        <p:spPr>
          <a:xfrm>
            <a:off x="7397659" y="3931605"/>
            <a:ext cx="3930916" cy="461665"/>
          </a:xfrm>
          <a:prstGeom prst="rect">
            <a:avLst/>
          </a:prstGeom>
          <a:noFill/>
        </p:spPr>
        <p:txBody>
          <a:bodyPr wrap="square" rtlCol="0">
            <a:spAutoFit/>
          </a:bodyPr>
          <a:lstStyle/>
          <a:p>
            <a:pPr algn="r"/>
            <a:r>
              <a:rPr lang="zh-CN" altLang="en-US" sz="2400" b="1" dirty="0"/>
              <a:t>马东阳</a:t>
            </a:r>
            <a:endParaRPr lang="en-US" altLang="zh-CN" sz="2400" b="1" dirty="0"/>
          </a:p>
        </p:txBody>
      </p:sp>
      <p:cxnSp>
        <p:nvCxnSpPr>
          <p:cNvPr id="17" name="直接连接符 16">
            <a:extLst>
              <a:ext uri="{FF2B5EF4-FFF2-40B4-BE49-F238E27FC236}">
                <a16:creationId xmlns:a16="http://schemas.microsoft.com/office/drawing/2014/main" id="{225BE40A-A3D9-4F69-AC74-6D9806C1C28A}"/>
              </a:ext>
            </a:extLst>
          </p:cNvPr>
          <p:cNvCxnSpPr>
            <a:cxnSpLocks/>
          </p:cNvCxnSpPr>
          <p:nvPr/>
        </p:nvCxnSpPr>
        <p:spPr>
          <a:xfrm>
            <a:off x="778213" y="3669995"/>
            <a:ext cx="1128595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163317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FC45F70-6DC1-40BF-AB18-73D28D621270}"/>
              </a:ext>
            </a:extLst>
          </p:cNvPr>
          <p:cNvPicPr>
            <a:picLocks noChangeAspect="1"/>
          </p:cNvPicPr>
          <p:nvPr/>
        </p:nvPicPr>
        <p:blipFill>
          <a:blip r:embed="rId3"/>
          <a:stretch>
            <a:fillRect/>
          </a:stretch>
        </p:blipFill>
        <p:spPr>
          <a:xfrm>
            <a:off x="1540926" y="93935"/>
            <a:ext cx="9579586" cy="6192818"/>
          </a:xfrm>
          <a:prstGeom prst="rect">
            <a:avLst/>
          </a:prstGeom>
        </p:spPr>
      </p:pic>
      <p:grpSp>
        <p:nvGrpSpPr>
          <p:cNvPr id="19" name="组合 18">
            <a:extLst>
              <a:ext uri="{FF2B5EF4-FFF2-40B4-BE49-F238E27FC236}">
                <a16:creationId xmlns:a16="http://schemas.microsoft.com/office/drawing/2014/main" id="{78E338E1-31C2-40CE-A0F0-B5499ED5A58F}"/>
              </a:ext>
            </a:extLst>
          </p:cNvPr>
          <p:cNvGrpSpPr/>
          <p:nvPr/>
        </p:nvGrpSpPr>
        <p:grpSpPr>
          <a:xfrm>
            <a:off x="327408" y="464827"/>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err="1">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BiFlaG</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模型架构</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5" name="组合 4">
            <a:extLst>
              <a:ext uri="{FF2B5EF4-FFF2-40B4-BE49-F238E27FC236}">
                <a16:creationId xmlns:a16="http://schemas.microsoft.com/office/drawing/2014/main" id="{9B6D63A4-EE22-4E08-9D1D-B2047EFBE94B}"/>
              </a:ext>
            </a:extLst>
          </p:cNvPr>
          <p:cNvGrpSpPr/>
          <p:nvPr/>
        </p:nvGrpSpPr>
        <p:grpSpPr>
          <a:xfrm>
            <a:off x="0" y="1841283"/>
            <a:ext cx="11120512" cy="4445470"/>
            <a:chOff x="0" y="1841283"/>
            <a:chExt cx="11120512" cy="4445470"/>
          </a:xfrm>
        </p:grpSpPr>
        <p:sp>
          <p:nvSpPr>
            <p:cNvPr id="2" name="矩形 1">
              <a:extLst>
                <a:ext uri="{FF2B5EF4-FFF2-40B4-BE49-F238E27FC236}">
                  <a16:creationId xmlns:a16="http://schemas.microsoft.com/office/drawing/2014/main" id="{4A76A5B6-63A7-49C8-8DDE-B5A486A3D802}"/>
                </a:ext>
              </a:extLst>
            </p:cNvPr>
            <p:cNvSpPr/>
            <p:nvPr/>
          </p:nvSpPr>
          <p:spPr>
            <a:xfrm>
              <a:off x="1463040" y="3471864"/>
              <a:ext cx="9657472" cy="2814889"/>
            </a:xfrm>
            <a:prstGeom prst="rect">
              <a:avLst/>
            </a:prstGeom>
            <a:noFill/>
            <a:ln w="57150">
              <a:solidFill>
                <a:srgbClr val="C0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对话气泡: 椭圆形 2">
              <a:extLst>
                <a:ext uri="{FF2B5EF4-FFF2-40B4-BE49-F238E27FC236}">
                  <a16:creationId xmlns:a16="http://schemas.microsoft.com/office/drawing/2014/main" id="{FDDF2AC5-B341-45F6-B28E-1C43A2B9FB74}"/>
                </a:ext>
              </a:extLst>
            </p:cNvPr>
            <p:cNvSpPr/>
            <p:nvPr/>
          </p:nvSpPr>
          <p:spPr>
            <a:xfrm>
              <a:off x="0" y="1841283"/>
              <a:ext cx="2574388" cy="1280160"/>
            </a:xfrm>
            <a:prstGeom prst="wedgeEllipseCallout">
              <a:avLst>
                <a:gd name="adj1" fmla="val 77728"/>
                <a:gd name="adj2" fmla="val 72669"/>
              </a:avLst>
            </a:prstGeom>
            <a:solidFill>
              <a:schemeClr val="bg1">
                <a:lumMod val="95000"/>
              </a:schemeClr>
            </a:solidFill>
            <a:ln w="38100">
              <a:solidFill>
                <a:srgbClr val="C0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err="1">
                  <a:solidFill>
                    <a:schemeClr val="tx1"/>
                  </a:solidFill>
                </a:rPr>
                <a:t>BiLSTM+CRF</a:t>
              </a:r>
              <a:endParaRPr lang="zh-CN" altLang="en-US" sz="2400" b="1" dirty="0">
                <a:solidFill>
                  <a:schemeClr val="tx1"/>
                </a:solidFill>
              </a:endParaRPr>
            </a:p>
          </p:txBody>
        </p:sp>
      </p:grpSp>
      <p:grpSp>
        <p:nvGrpSpPr>
          <p:cNvPr id="8" name="组合 7">
            <a:extLst>
              <a:ext uri="{FF2B5EF4-FFF2-40B4-BE49-F238E27FC236}">
                <a16:creationId xmlns:a16="http://schemas.microsoft.com/office/drawing/2014/main" id="{03A833DB-D2FC-4A8D-972E-246FE9CEF649}"/>
              </a:ext>
            </a:extLst>
          </p:cNvPr>
          <p:cNvGrpSpPr/>
          <p:nvPr/>
        </p:nvGrpSpPr>
        <p:grpSpPr>
          <a:xfrm>
            <a:off x="1463040" y="93935"/>
            <a:ext cx="10466363" cy="4949333"/>
            <a:chOff x="1463040" y="93935"/>
            <a:chExt cx="10466363" cy="4949333"/>
          </a:xfrm>
        </p:grpSpPr>
        <p:sp>
          <p:nvSpPr>
            <p:cNvPr id="6" name="矩形 5">
              <a:extLst>
                <a:ext uri="{FF2B5EF4-FFF2-40B4-BE49-F238E27FC236}">
                  <a16:creationId xmlns:a16="http://schemas.microsoft.com/office/drawing/2014/main" id="{4F9B0B34-85CE-4ECB-9190-7273777A4B7C}"/>
                </a:ext>
              </a:extLst>
            </p:cNvPr>
            <p:cNvSpPr/>
            <p:nvPr/>
          </p:nvSpPr>
          <p:spPr>
            <a:xfrm>
              <a:off x="1463040" y="93935"/>
              <a:ext cx="9657472" cy="3027491"/>
            </a:xfrm>
            <a:prstGeom prst="rect">
              <a:avLst/>
            </a:prstGeom>
            <a:noFill/>
            <a:ln w="57150">
              <a:solidFill>
                <a:schemeClr val="accent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对话气泡: 椭圆形 6">
              <a:extLst>
                <a:ext uri="{FF2B5EF4-FFF2-40B4-BE49-F238E27FC236}">
                  <a16:creationId xmlns:a16="http://schemas.microsoft.com/office/drawing/2014/main" id="{1CE9B41F-A0B9-4B0D-9EA5-593394A74BE5}"/>
                </a:ext>
              </a:extLst>
            </p:cNvPr>
            <p:cNvSpPr/>
            <p:nvPr/>
          </p:nvSpPr>
          <p:spPr>
            <a:xfrm>
              <a:off x="9024425" y="3650566"/>
              <a:ext cx="2904978" cy="1392702"/>
            </a:xfrm>
            <a:prstGeom prst="wedgeEllipseCallout">
              <a:avLst>
                <a:gd name="adj1" fmla="val -61027"/>
                <a:gd name="adj2" fmla="val -88510"/>
              </a:avLst>
            </a:prstGeom>
            <a:solidFill>
              <a:srgbClr val="EDEDEE"/>
            </a:solidFill>
            <a:ln w="38100">
              <a:solidFill>
                <a:srgbClr val="006AB6"/>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tx1"/>
                  </a:solidFill>
                </a:rPr>
                <a:t>Bi-GCN</a:t>
              </a:r>
              <a:endParaRPr lang="zh-CN" altLang="en-US" sz="2400" b="1" dirty="0">
                <a:solidFill>
                  <a:schemeClr val="tx1"/>
                </a:solidFill>
              </a:endParaRPr>
            </a:p>
          </p:txBody>
        </p:sp>
      </p:grpSp>
    </p:spTree>
    <p:extLst>
      <p:ext uri="{BB962C8B-B14F-4D97-AF65-F5344CB8AC3E}">
        <p14:creationId xmlns:p14="http://schemas.microsoft.com/office/powerpoint/2010/main" val="4263964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xit" presetSubtype="0" fill="hold" nodeType="clickEffect">
                                  <p:stCondLst>
                                    <p:cond delay="0"/>
                                  </p:stCondLst>
                                  <p:childTnLst>
                                    <p:animEffect transition="out" filter="fade">
                                      <p:cBhvr>
                                        <p:cTn id="12" dur="1000"/>
                                        <p:tgtEl>
                                          <p:spTgt spid="5"/>
                                        </p:tgtEl>
                                      </p:cBhvr>
                                    </p:animEffect>
                                    <p:anim calcmode="lin" valueType="num">
                                      <p:cBhvr>
                                        <p:cTn id="13" dur="1000"/>
                                        <p:tgtEl>
                                          <p:spTgt spid="5"/>
                                        </p:tgtEl>
                                        <p:attrNameLst>
                                          <p:attrName>ppt_x</p:attrName>
                                        </p:attrNameLst>
                                      </p:cBhvr>
                                      <p:tavLst>
                                        <p:tav tm="0">
                                          <p:val>
                                            <p:strVal val="ppt_x"/>
                                          </p:val>
                                        </p:tav>
                                        <p:tav tm="100000">
                                          <p:val>
                                            <p:strVal val="ppt_x"/>
                                          </p:val>
                                        </p:tav>
                                      </p:tavLst>
                                    </p:anim>
                                    <p:anim calcmode="lin" valueType="num">
                                      <p:cBhvr>
                                        <p:cTn id="14" dur="1000"/>
                                        <p:tgtEl>
                                          <p:spTgt spid="5"/>
                                        </p:tgtEl>
                                        <p:attrNameLst>
                                          <p:attrName>ppt_y</p:attrName>
                                        </p:attrNameLst>
                                      </p:cBhvr>
                                      <p:tavLst>
                                        <p:tav tm="0">
                                          <p:val>
                                            <p:strVal val="ppt_y"/>
                                          </p:val>
                                        </p:tav>
                                        <p:tav tm="100000">
                                          <p:val>
                                            <p:strVal val="ppt_y+.1"/>
                                          </p:val>
                                        </p:tav>
                                      </p:tavLst>
                                    </p:anim>
                                    <p:set>
                                      <p:cBhvr>
                                        <p:cTn id="15" dur="1" fill="hold">
                                          <p:stCondLst>
                                            <p:cond delay="999"/>
                                          </p:stCondLst>
                                        </p:cTn>
                                        <p:tgtEl>
                                          <p:spTgt spid="5"/>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2" presetClass="entr" presetSubtype="1"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ppt_x"/>
                                          </p:val>
                                        </p:tav>
                                        <p:tav tm="100000">
                                          <p:val>
                                            <p:strVal val="#ppt_x"/>
                                          </p:val>
                                        </p:tav>
                                      </p:tavLst>
                                    </p:anim>
                                    <p:anim calcmode="lin" valueType="num">
                                      <p:cBhvr additive="base">
                                        <p:cTn id="21" dur="500" fill="hold"/>
                                        <p:tgtEl>
                                          <p:spTgt spid="8"/>
                                        </p:tgtEl>
                                        <p:attrNameLst>
                                          <p:attrName>ppt_y</p:attrName>
                                        </p:attrNameLst>
                                      </p:cBhvr>
                                      <p:tavLst>
                                        <p:tav tm="0">
                                          <p:val>
                                            <p:strVal val="0-#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par>
                                <p:cTn id="27" presetID="10"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341476" y="423289"/>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err="1">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BiFlaG</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执行流程</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29" name="文本框 28">
            <a:extLst>
              <a:ext uri="{FF2B5EF4-FFF2-40B4-BE49-F238E27FC236}">
                <a16:creationId xmlns:a16="http://schemas.microsoft.com/office/drawing/2014/main" id="{9789123E-E95C-48D0-B5D2-F5793BB82D89}"/>
              </a:ext>
            </a:extLst>
          </p:cNvPr>
          <p:cNvSpPr txBox="1"/>
          <p:nvPr/>
        </p:nvSpPr>
        <p:spPr>
          <a:xfrm>
            <a:off x="728612" y="1329357"/>
            <a:ext cx="2879752"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1.</a:t>
            </a:r>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 </a:t>
            </a:r>
            <a:r>
              <a:rPr kumimoji="0" lang="en-US" altLang="zh-CN" sz="2600" b="1"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BiLSTM+CRF</a:t>
            </a:r>
            <a:endPar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grpSp>
        <p:nvGrpSpPr>
          <p:cNvPr id="22" name="组合 21">
            <a:extLst>
              <a:ext uri="{FF2B5EF4-FFF2-40B4-BE49-F238E27FC236}">
                <a16:creationId xmlns:a16="http://schemas.microsoft.com/office/drawing/2014/main" id="{5392F5CB-6EA3-4869-B139-35B4A447B263}"/>
              </a:ext>
            </a:extLst>
          </p:cNvPr>
          <p:cNvGrpSpPr/>
          <p:nvPr/>
        </p:nvGrpSpPr>
        <p:grpSpPr>
          <a:xfrm>
            <a:off x="1101435" y="1953739"/>
            <a:ext cx="5859304" cy="492443"/>
            <a:chOff x="1230923" y="4449515"/>
            <a:chExt cx="5859304" cy="492443"/>
          </a:xfrm>
        </p:grpSpPr>
        <mc:AlternateContent xmlns:mc="http://schemas.openxmlformats.org/markup-compatibility/2006" xmlns:a14="http://schemas.microsoft.com/office/drawing/2010/main">
          <mc:Choice Requires="a14">
            <p:sp>
              <p:nvSpPr>
                <p:cNvPr id="23" name="文本框 22">
                  <a:extLst>
                    <a:ext uri="{FF2B5EF4-FFF2-40B4-BE49-F238E27FC236}">
                      <a16:creationId xmlns:a16="http://schemas.microsoft.com/office/drawing/2014/main" id="{3FBF482F-61A2-43E7-8446-F2F1B27FB83E}"/>
                    </a:ext>
                  </a:extLst>
                </p:cNvPr>
                <p:cNvSpPr txBox="1"/>
                <p:nvPr/>
              </p:nvSpPr>
              <p:spPr>
                <a:xfrm>
                  <a:off x="1394472" y="4449515"/>
                  <a:ext cx="5695755"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输入：文本</a:t>
                  </a:r>
                  <a:r>
                    <a:rPr lang="zh-CN" altLang="en-US" sz="2600" dirty="0">
                      <a:solidFill>
                        <a:prstClr val="black"/>
                      </a:solidFill>
                      <a:latin typeface="微软雅黑" panose="020B0503020204020204" pitchFamily="34" charset="-122"/>
                      <a:ea typeface="微软雅黑" panose="020B0503020204020204" pitchFamily="34" charset="-122"/>
                    </a:rPr>
                    <a:t>序列，</a:t>
                  </a:r>
                  <a14:m>
                    <m:oMath xmlns:m="http://schemas.openxmlformats.org/officeDocument/2006/math">
                      <m:r>
                        <a:rPr lang="en-US" altLang="zh-CN" sz="2600" b="0" i="1" smtClean="0">
                          <a:solidFill>
                            <a:prstClr val="black"/>
                          </a:solidFill>
                          <a:latin typeface="Cambria Math" panose="02040503050406030204" pitchFamily="18" charset="0"/>
                          <a:ea typeface="微软雅黑" panose="020B0503020204020204" pitchFamily="34" charset="-122"/>
                        </a:rPr>
                        <m:t>𝑋</m:t>
                      </m:r>
                      <m:r>
                        <a:rPr lang="en-US" altLang="zh-CN" sz="2600" b="0" i="1" smtClean="0">
                          <a:solidFill>
                            <a:prstClr val="black"/>
                          </a:solidFill>
                          <a:latin typeface="Cambria Math" panose="02040503050406030204" pitchFamily="18" charset="0"/>
                          <a:ea typeface="微软雅黑" panose="020B0503020204020204" pitchFamily="34" charset="-122"/>
                        </a:rPr>
                        <m:t>=</m:t>
                      </m:r>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𝑥</m:t>
                              </m:r>
                            </m:e>
                            <m:sub>
                              <m:r>
                                <a:rPr lang="en-US" altLang="zh-CN" sz="2600" b="0" i="1" smtClean="0">
                                  <a:solidFill>
                                    <a:prstClr val="black"/>
                                  </a:solidFill>
                                  <a:latin typeface="Cambria Math" panose="02040503050406030204" pitchFamily="18" charset="0"/>
                                  <a:ea typeface="微软雅黑" panose="020B0503020204020204" pitchFamily="34" charset="-122"/>
                                </a:rPr>
                                <m:t>0</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𝑥</m:t>
                              </m:r>
                            </m:e>
                            <m:sub>
                              <m:r>
                                <a:rPr lang="en-US" altLang="zh-CN" sz="2600" b="0" i="1" smtClean="0">
                                  <a:solidFill>
                                    <a:prstClr val="black"/>
                                  </a:solidFill>
                                  <a:latin typeface="Cambria Math" panose="02040503050406030204" pitchFamily="18" charset="0"/>
                                  <a:ea typeface="微软雅黑" panose="020B0503020204020204" pitchFamily="34" charset="-122"/>
                                </a:rPr>
                                <m:t>1</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𝑥</m:t>
                              </m:r>
                            </m:e>
                            <m:sub>
                              <m:r>
                                <a:rPr lang="en-US" altLang="zh-CN" sz="2600" b="0" i="1" smtClean="0">
                                  <a:solidFill>
                                    <a:prstClr val="black"/>
                                  </a:solidFill>
                                  <a:latin typeface="Cambria Math" panose="02040503050406030204" pitchFamily="18" charset="0"/>
                                  <a:ea typeface="微软雅黑" panose="020B0503020204020204" pitchFamily="34" charset="-122"/>
                                </a:rPr>
                                <m:t>𝑛</m:t>
                              </m:r>
                            </m:sub>
                          </m:sSub>
                        </m:e>
                      </m:d>
                    </m:oMath>
                  </a14:m>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23" name="文本框 22">
                  <a:extLst>
                    <a:ext uri="{FF2B5EF4-FFF2-40B4-BE49-F238E27FC236}">
                      <a16:creationId xmlns:a16="http://schemas.microsoft.com/office/drawing/2014/main" id="{3FBF482F-61A2-43E7-8446-F2F1B27FB83E}"/>
                    </a:ext>
                  </a:extLst>
                </p:cNvPr>
                <p:cNvSpPr txBox="1">
                  <a:spLocks noRot="1" noChangeAspect="1" noMove="1" noResize="1" noEditPoints="1" noAdjustHandles="1" noChangeArrowheads="1" noChangeShapeType="1" noTextEdit="1"/>
                </p:cNvSpPr>
                <p:nvPr/>
              </p:nvSpPr>
              <p:spPr>
                <a:xfrm>
                  <a:off x="1394472" y="4449515"/>
                  <a:ext cx="5695755" cy="492443"/>
                </a:xfrm>
                <a:prstGeom prst="rect">
                  <a:avLst/>
                </a:prstGeom>
                <a:blipFill>
                  <a:blip r:embed="rId3"/>
                  <a:stretch>
                    <a:fillRect l="-1927" t="-11111" b="-30864"/>
                  </a:stretch>
                </a:blipFill>
              </p:spPr>
              <p:txBody>
                <a:bodyPr/>
                <a:lstStyle/>
                <a:p>
                  <a:r>
                    <a:rPr lang="zh-CN" altLang="en-US">
                      <a:noFill/>
                    </a:rPr>
                    <a:t> </a:t>
                  </a:r>
                </a:p>
              </p:txBody>
            </p:sp>
          </mc:Fallback>
        </mc:AlternateContent>
        <p:sp>
          <p:nvSpPr>
            <p:cNvPr id="24" name="矩形 23">
              <a:extLst>
                <a:ext uri="{FF2B5EF4-FFF2-40B4-BE49-F238E27FC236}">
                  <a16:creationId xmlns:a16="http://schemas.microsoft.com/office/drawing/2014/main" id="{A874C93B-65A1-4E4B-8401-B14AE7F3B0C1}"/>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25" name="组合 24">
            <a:extLst>
              <a:ext uri="{FF2B5EF4-FFF2-40B4-BE49-F238E27FC236}">
                <a16:creationId xmlns:a16="http://schemas.microsoft.com/office/drawing/2014/main" id="{BA3FF4B0-3855-40CA-B5CB-8D716191C2C0}"/>
              </a:ext>
            </a:extLst>
          </p:cNvPr>
          <p:cNvGrpSpPr/>
          <p:nvPr/>
        </p:nvGrpSpPr>
        <p:grpSpPr>
          <a:xfrm>
            <a:off x="1101435" y="2557427"/>
            <a:ext cx="8337987" cy="492443"/>
            <a:chOff x="1230923" y="4449515"/>
            <a:chExt cx="8337987" cy="492443"/>
          </a:xfrm>
        </p:grpSpPr>
        <mc:AlternateContent xmlns:mc="http://schemas.openxmlformats.org/markup-compatibility/2006" xmlns:a14="http://schemas.microsoft.com/office/drawing/2010/main">
          <mc:Choice Requires="a14">
            <p:sp>
              <p:nvSpPr>
                <p:cNvPr id="30" name="文本框 29">
                  <a:extLst>
                    <a:ext uri="{FF2B5EF4-FFF2-40B4-BE49-F238E27FC236}">
                      <a16:creationId xmlns:a16="http://schemas.microsoft.com/office/drawing/2014/main" id="{736418B9-0A56-463D-8030-AF5FF32731AE}"/>
                    </a:ext>
                  </a:extLst>
                </p:cNvPr>
                <p:cNvSpPr txBox="1"/>
                <p:nvPr/>
              </p:nvSpPr>
              <p:spPr>
                <a:xfrm>
                  <a:off x="1394472" y="4449515"/>
                  <a:ext cx="8174438"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输</a:t>
                  </a:r>
                  <a:r>
                    <a:rPr lang="zh-CN" altLang="en-US" sz="2600" noProof="0" dirty="0">
                      <a:solidFill>
                        <a:prstClr val="black"/>
                      </a:solidFill>
                      <a:latin typeface="微软雅黑" panose="020B0503020204020204" pitchFamily="34" charset="-122"/>
                      <a:ea typeface="微软雅黑" panose="020B0503020204020204" pitchFamily="34" charset="-122"/>
                    </a:rPr>
                    <a:t>出：</a:t>
                  </a: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外层实体</a:t>
                  </a:r>
                  <a:r>
                    <a:rPr lang="zh-CN" altLang="en-US" sz="2600" dirty="0">
                      <a:solidFill>
                        <a:prstClr val="black"/>
                      </a:solidFill>
                      <a:latin typeface="微软雅黑" panose="020B0503020204020204" pitchFamily="34" charset="-122"/>
                      <a:ea typeface="微软雅黑" panose="020B0503020204020204" pitchFamily="34" charset="-122"/>
                    </a:rPr>
                    <a:t>，记为</a:t>
                  </a:r>
                  <a14:m>
                    <m:oMath xmlns:m="http://schemas.openxmlformats.org/officeDocument/2006/math">
                      <m:r>
                        <a:rPr lang="en-US" altLang="zh-CN" sz="2600" b="0" i="1" smtClean="0">
                          <a:solidFill>
                            <a:prstClr val="black"/>
                          </a:solidFill>
                          <a:latin typeface="Cambria Math" panose="02040503050406030204" pitchFamily="18" charset="0"/>
                          <a:ea typeface="微软雅黑" panose="020B0503020204020204" pitchFamily="34" charset="-122"/>
                        </a:rPr>
                        <m:t>𝑉</m:t>
                      </m:r>
                      <m:r>
                        <a:rPr lang="en-US" altLang="zh-CN" sz="2600" b="0" i="1" smtClean="0">
                          <a:solidFill>
                            <a:prstClr val="black"/>
                          </a:solidFill>
                          <a:latin typeface="Cambria Math" panose="02040503050406030204" pitchFamily="18" charset="0"/>
                          <a:ea typeface="微软雅黑" panose="020B0503020204020204" pitchFamily="34" charset="-122"/>
                        </a:rPr>
                        <m:t>=</m:t>
                      </m:r>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0</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1</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2</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3</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4</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5</m:t>
                              </m:r>
                            </m:sub>
                          </m:sSub>
                        </m:e>
                      </m:d>
                    </m:oMath>
                  </a14:m>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30" name="文本框 29">
                  <a:extLst>
                    <a:ext uri="{FF2B5EF4-FFF2-40B4-BE49-F238E27FC236}">
                      <a16:creationId xmlns:a16="http://schemas.microsoft.com/office/drawing/2014/main" id="{736418B9-0A56-463D-8030-AF5FF32731AE}"/>
                    </a:ext>
                  </a:extLst>
                </p:cNvPr>
                <p:cNvSpPr txBox="1">
                  <a:spLocks noRot="1" noChangeAspect="1" noMove="1" noResize="1" noEditPoints="1" noAdjustHandles="1" noChangeArrowheads="1" noChangeShapeType="1" noTextEdit="1"/>
                </p:cNvSpPr>
                <p:nvPr/>
              </p:nvSpPr>
              <p:spPr>
                <a:xfrm>
                  <a:off x="1394472" y="4449515"/>
                  <a:ext cx="8174438" cy="492443"/>
                </a:xfrm>
                <a:prstGeom prst="rect">
                  <a:avLst/>
                </a:prstGeom>
                <a:blipFill>
                  <a:blip r:embed="rId4"/>
                  <a:stretch>
                    <a:fillRect l="-1343" t="-12500" b="-31250"/>
                  </a:stretch>
                </a:blipFill>
              </p:spPr>
              <p:txBody>
                <a:bodyPr/>
                <a:lstStyle/>
                <a:p>
                  <a:r>
                    <a:rPr lang="zh-CN" altLang="en-US">
                      <a:noFill/>
                    </a:rPr>
                    <a:t> </a:t>
                  </a:r>
                </a:p>
              </p:txBody>
            </p:sp>
          </mc:Fallback>
        </mc:AlternateContent>
        <p:sp>
          <p:nvSpPr>
            <p:cNvPr id="32" name="矩形 31">
              <a:extLst>
                <a:ext uri="{FF2B5EF4-FFF2-40B4-BE49-F238E27FC236}">
                  <a16:creationId xmlns:a16="http://schemas.microsoft.com/office/drawing/2014/main" id="{4857DC99-CFED-49B2-A473-AD670F52260B}"/>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35" name="组合 34">
            <a:extLst>
              <a:ext uri="{FF2B5EF4-FFF2-40B4-BE49-F238E27FC236}">
                <a16:creationId xmlns:a16="http://schemas.microsoft.com/office/drawing/2014/main" id="{C25FF235-E10F-41DA-99D9-0D5DF51A93D9}"/>
              </a:ext>
            </a:extLst>
          </p:cNvPr>
          <p:cNvGrpSpPr/>
          <p:nvPr/>
        </p:nvGrpSpPr>
        <p:grpSpPr>
          <a:xfrm>
            <a:off x="1101435" y="3161114"/>
            <a:ext cx="8337987" cy="492443"/>
            <a:chOff x="1230923" y="4449515"/>
            <a:chExt cx="8337987" cy="492443"/>
          </a:xfrm>
        </p:grpSpPr>
        <mc:AlternateContent xmlns:mc="http://schemas.openxmlformats.org/markup-compatibility/2006" xmlns:a14="http://schemas.microsoft.com/office/drawing/2010/main">
          <mc:Choice Requires="a14">
            <p:sp>
              <p:nvSpPr>
                <p:cNvPr id="36" name="文本框 35">
                  <a:extLst>
                    <a:ext uri="{FF2B5EF4-FFF2-40B4-BE49-F238E27FC236}">
                      <a16:creationId xmlns:a16="http://schemas.microsoft.com/office/drawing/2014/main" id="{D5553F09-2A9B-45E8-B363-8C7F7151EBCD}"/>
                    </a:ext>
                  </a:extLst>
                </p:cNvPr>
                <p:cNvSpPr txBox="1"/>
                <p:nvPr/>
              </p:nvSpPr>
              <p:spPr>
                <a:xfrm>
                  <a:off x="1394472" y="4449515"/>
                  <a:ext cx="8174438"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Loss</a:t>
                  </a:r>
                  <a:r>
                    <a:rPr lang="zh-CN" altLang="en-US" sz="2600" noProof="0" dirty="0">
                      <a:solidFill>
                        <a:prstClr val="black"/>
                      </a:solidFill>
                      <a:latin typeface="微软雅黑" panose="020B0503020204020204" pitchFamily="34" charset="-122"/>
                      <a:ea typeface="微软雅黑" panose="020B0503020204020204" pitchFamily="34" charset="-122"/>
                    </a:rPr>
                    <a:t>：</a:t>
                  </a:r>
                  <a14:m>
                    <m:oMath xmlns:m="http://schemas.openxmlformats.org/officeDocument/2006/math">
                      <m:r>
                        <a:rPr lang="en-US" altLang="zh-CN" sz="2600" b="0" i="1" noProof="0" smtClean="0">
                          <a:solidFill>
                            <a:prstClr val="black"/>
                          </a:solidFill>
                          <a:latin typeface="Cambria Math" panose="02040503050406030204" pitchFamily="18" charset="0"/>
                          <a:ea typeface="微软雅黑" panose="020B0503020204020204" pitchFamily="34" charset="-122"/>
                        </a:rPr>
                        <m:t>𝐶𝑅</m:t>
                      </m:r>
                      <m:sSub>
                        <m:sSubPr>
                          <m:ctrlPr>
                            <a:rPr lang="en-US" altLang="zh-CN" sz="2600" b="0" i="1" noProof="0" smtClean="0">
                              <a:solidFill>
                                <a:prstClr val="black"/>
                              </a:solidFill>
                              <a:latin typeface="Cambria Math" panose="02040503050406030204" pitchFamily="18" charset="0"/>
                              <a:ea typeface="微软雅黑" panose="020B0503020204020204" pitchFamily="34" charset="-122"/>
                            </a:rPr>
                          </m:ctrlPr>
                        </m:sSubPr>
                        <m:e>
                          <m:r>
                            <a:rPr lang="en-US" altLang="zh-CN" sz="2600" b="0" i="1" noProof="0" smtClean="0">
                              <a:solidFill>
                                <a:prstClr val="black"/>
                              </a:solidFill>
                              <a:latin typeface="Cambria Math" panose="02040503050406030204" pitchFamily="18" charset="0"/>
                              <a:ea typeface="微软雅黑" panose="020B0503020204020204" pitchFamily="34" charset="-122"/>
                            </a:rPr>
                            <m:t>𝐹</m:t>
                          </m:r>
                        </m:e>
                        <m:sub>
                          <m:r>
                            <a:rPr lang="en-US" altLang="zh-CN" sz="2600" b="0" i="1" noProof="0" smtClean="0">
                              <a:solidFill>
                                <a:prstClr val="black"/>
                              </a:solidFill>
                              <a:latin typeface="Cambria Math" panose="02040503050406030204" pitchFamily="18" charset="0"/>
                              <a:ea typeface="微软雅黑" panose="020B0503020204020204" pitchFamily="34" charset="-122"/>
                            </a:rPr>
                            <m:t>𝑋</m:t>
                          </m:r>
                        </m:sub>
                      </m:sSub>
                    </m:oMath>
                  </a14:m>
                  <a:endParaRPr lang="en-US" altLang="zh-CN" sz="2600" b="0" noProof="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36" name="文本框 35">
                  <a:extLst>
                    <a:ext uri="{FF2B5EF4-FFF2-40B4-BE49-F238E27FC236}">
                      <a16:creationId xmlns:a16="http://schemas.microsoft.com/office/drawing/2014/main" id="{D5553F09-2A9B-45E8-B363-8C7F7151EBCD}"/>
                    </a:ext>
                  </a:extLst>
                </p:cNvPr>
                <p:cNvSpPr txBox="1">
                  <a:spLocks noRot="1" noChangeAspect="1" noMove="1" noResize="1" noEditPoints="1" noAdjustHandles="1" noChangeArrowheads="1" noChangeShapeType="1" noTextEdit="1"/>
                </p:cNvSpPr>
                <p:nvPr/>
              </p:nvSpPr>
              <p:spPr>
                <a:xfrm>
                  <a:off x="1394472" y="4449515"/>
                  <a:ext cx="8174438" cy="492443"/>
                </a:xfrm>
                <a:prstGeom prst="rect">
                  <a:avLst/>
                </a:prstGeom>
                <a:blipFill>
                  <a:blip r:embed="rId5"/>
                  <a:stretch>
                    <a:fillRect l="-1343" t="-12500" b="-31250"/>
                  </a:stretch>
                </a:blipFill>
              </p:spPr>
              <p:txBody>
                <a:bodyPr/>
                <a:lstStyle/>
                <a:p>
                  <a:r>
                    <a:rPr lang="zh-CN" altLang="en-US">
                      <a:noFill/>
                    </a:rPr>
                    <a:t> </a:t>
                  </a:r>
                </a:p>
              </p:txBody>
            </p:sp>
          </mc:Fallback>
        </mc:AlternateContent>
        <p:sp>
          <p:nvSpPr>
            <p:cNvPr id="37" name="矩形 36">
              <a:extLst>
                <a:ext uri="{FF2B5EF4-FFF2-40B4-BE49-F238E27FC236}">
                  <a16:creationId xmlns:a16="http://schemas.microsoft.com/office/drawing/2014/main" id="{E952FC85-01BE-43AC-9002-B979881A505A}"/>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pic>
        <p:nvPicPr>
          <p:cNvPr id="2" name="图片 1">
            <a:extLst>
              <a:ext uri="{FF2B5EF4-FFF2-40B4-BE49-F238E27FC236}">
                <a16:creationId xmlns:a16="http://schemas.microsoft.com/office/drawing/2014/main" id="{E75BB7C3-15B7-42C9-9623-C374E0AB2223}"/>
              </a:ext>
            </a:extLst>
          </p:cNvPr>
          <p:cNvPicPr>
            <a:picLocks noChangeAspect="1"/>
          </p:cNvPicPr>
          <p:nvPr/>
        </p:nvPicPr>
        <p:blipFill>
          <a:blip r:embed="rId6"/>
          <a:stretch>
            <a:fillRect/>
          </a:stretch>
        </p:blipFill>
        <p:spPr>
          <a:xfrm>
            <a:off x="3167571" y="3293751"/>
            <a:ext cx="8904853" cy="3213171"/>
          </a:xfrm>
          <a:prstGeom prst="rect">
            <a:avLst/>
          </a:prstGeom>
        </p:spPr>
      </p:pic>
    </p:spTree>
    <p:extLst>
      <p:ext uri="{BB962C8B-B14F-4D97-AF65-F5344CB8AC3E}">
        <p14:creationId xmlns:p14="http://schemas.microsoft.com/office/powerpoint/2010/main" val="15474562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327408" y="464827"/>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err="1">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BiFlaG</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执行流程</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29" name="文本框 28">
                <a:extLst>
                  <a:ext uri="{FF2B5EF4-FFF2-40B4-BE49-F238E27FC236}">
                    <a16:creationId xmlns:a16="http://schemas.microsoft.com/office/drawing/2014/main" id="{9789123E-E95C-48D0-B5D2-F5793BB82D89}"/>
                  </a:ext>
                </a:extLst>
              </p:cNvPr>
              <p:cNvSpPr txBox="1"/>
              <p:nvPr/>
            </p:nvSpPr>
            <p:spPr>
              <a:xfrm>
                <a:off x="728611" y="1396486"/>
                <a:ext cx="4075505" cy="50148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2. Bi-GCN</a:t>
                </a:r>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：构造</a:t>
                </a:r>
                <a14:m>
                  <m:oMath xmlns:m="http://schemas.openxmlformats.org/officeDocument/2006/math">
                    <m:sSup>
                      <m:sSupPr>
                        <m:ctrlPr>
                          <a:rPr kumimoji="0" lang="en-US" altLang="zh-CN" sz="26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cs typeface="Times New Roman" panose="02020603050405020304" pitchFamily="18" charset="0"/>
                          </a:rPr>
                        </m:ctrlPr>
                      </m:sSupPr>
                      <m:e>
                        <m:r>
                          <a:rPr kumimoji="0" lang="en-US" altLang="zh-CN" sz="26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cs typeface="Times New Roman" panose="02020603050405020304" pitchFamily="18" charset="0"/>
                          </a:rPr>
                          <m:t>𝑮</m:t>
                        </m:r>
                      </m:e>
                      <m:sup>
                        <m:r>
                          <a:rPr kumimoji="0" lang="en-US" altLang="zh-CN" sz="26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cs typeface="Times New Roman" panose="02020603050405020304" pitchFamily="18" charset="0"/>
                          </a:rPr>
                          <m:t>𝟏</m:t>
                        </m:r>
                      </m:sup>
                    </m:sSup>
                    <m:r>
                      <a:rPr kumimoji="0" lang="en-US" altLang="zh-CN" sz="26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cs typeface="Times New Roman" panose="02020603050405020304" pitchFamily="18" charset="0"/>
                      </a:rPr>
                      <m:t>,</m:t>
                    </m:r>
                    <m:sSup>
                      <m:sSupPr>
                        <m:ctrlPr>
                          <a:rPr kumimoji="0" lang="en-US" altLang="zh-CN" sz="26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cs typeface="Times New Roman" panose="02020603050405020304" pitchFamily="18" charset="0"/>
                          </a:rPr>
                        </m:ctrlPr>
                      </m:sSupPr>
                      <m:e>
                        <m:r>
                          <a:rPr kumimoji="0" lang="en-US" altLang="zh-CN" sz="26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cs typeface="Times New Roman" panose="02020603050405020304" pitchFamily="18" charset="0"/>
                          </a:rPr>
                          <m:t>𝑮</m:t>
                        </m:r>
                      </m:e>
                      <m:sup>
                        <m:r>
                          <a:rPr kumimoji="0" lang="en-US" altLang="zh-CN" sz="26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cs typeface="Times New Roman" panose="02020603050405020304" pitchFamily="18" charset="0"/>
                          </a:rPr>
                          <m:t>𝟐</m:t>
                        </m:r>
                      </m:sup>
                    </m:sSup>
                  </m:oMath>
                </a14:m>
                <a:endPar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29" name="文本框 28">
                <a:extLst>
                  <a:ext uri="{FF2B5EF4-FFF2-40B4-BE49-F238E27FC236}">
                    <a16:creationId xmlns:a16="http://schemas.microsoft.com/office/drawing/2014/main" id="{9789123E-E95C-48D0-B5D2-F5793BB82D89}"/>
                  </a:ext>
                </a:extLst>
              </p:cNvPr>
              <p:cNvSpPr txBox="1">
                <a:spLocks noRot="1" noChangeAspect="1" noMove="1" noResize="1" noEditPoints="1" noAdjustHandles="1" noChangeArrowheads="1" noChangeShapeType="1" noTextEdit="1"/>
              </p:cNvSpPr>
              <p:nvPr/>
            </p:nvSpPr>
            <p:spPr>
              <a:xfrm>
                <a:off x="728611" y="1396486"/>
                <a:ext cx="4075505" cy="501484"/>
              </a:xfrm>
              <a:prstGeom prst="rect">
                <a:avLst/>
              </a:prstGeom>
              <a:blipFill>
                <a:blip r:embed="rId3"/>
                <a:stretch>
                  <a:fillRect l="-2695" t="-8537" b="-31707"/>
                </a:stretch>
              </a:blipFill>
            </p:spPr>
            <p:txBody>
              <a:bodyPr/>
              <a:lstStyle/>
              <a:p>
                <a:r>
                  <a:rPr lang="zh-CN" altLang="en-US">
                    <a:noFill/>
                  </a:rPr>
                  <a:t> </a:t>
                </a:r>
              </a:p>
            </p:txBody>
          </p:sp>
        </mc:Fallback>
      </mc:AlternateContent>
      <p:grpSp>
        <p:nvGrpSpPr>
          <p:cNvPr id="13" name="组合 12">
            <a:extLst>
              <a:ext uri="{FF2B5EF4-FFF2-40B4-BE49-F238E27FC236}">
                <a16:creationId xmlns:a16="http://schemas.microsoft.com/office/drawing/2014/main" id="{90913F2C-F60F-4F85-964C-7BFA284EBA3F}"/>
              </a:ext>
            </a:extLst>
          </p:cNvPr>
          <p:cNvGrpSpPr/>
          <p:nvPr/>
        </p:nvGrpSpPr>
        <p:grpSpPr>
          <a:xfrm>
            <a:off x="4916096" y="263287"/>
            <a:ext cx="6948496" cy="6015237"/>
            <a:chOff x="4736458" y="233790"/>
            <a:chExt cx="6948496" cy="6015237"/>
          </a:xfrm>
        </p:grpSpPr>
        <p:grpSp>
          <p:nvGrpSpPr>
            <p:cNvPr id="6" name="组合 5">
              <a:extLst>
                <a:ext uri="{FF2B5EF4-FFF2-40B4-BE49-F238E27FC236}">
                  <a16:creationId xmlns:a16="http://schemas.microsoft.com/office/drawing/2014/main" id="{F14967E2-B84F-4B43-BF3A-A044A14A05BB}"/>
                </a:ext>
              </a:extLst>
            </p:cNvPr>
            <p:cNvGrpSpPr/>
            <p:nvPr/>
          </p:nvGrpSpPr>
          <p:grpSpPr>
            <a:xfrm>
              <a:off x="6115711" y="5805895"/>
              <a:ext cx="4189990" cy="443132"/>
              <a:chOff x="6387080" y="5805895"/>
              <a:chExt cx="4189990" cy="443132"/>
            </a:xfrm>
          </p:grpSpPr>
          <p:grpSp>
            <p:nvGrpSpPr>
              <p:cNvPr id="4" name="组合 3">
                <a:extLst>
                  <a:ext uri="{FF2B5EF4-FFF2-40B4-BE49-F238E27FC236}">
                    <a16:creationId xmlns:a16="http://schemas.microsoft.com/office/drawing/2014/main" id="{51E03AC5-8BDF-424E-9A60-3825D7E4F1B7}"/>
                  </a:ext>
                </a:extLst>
              </p:cNvPr>
              <p:cNvGrpSpPr/>
              <p:nvPr/>
            </p:nvGrpSpPr>
            <p:grpSpPr>
              <a:xfrm>
                <a:off x="6387080" y="5805895"/>
                <a:ext cx="598570" cy="443132"/>
                <a:chOff x="4283959" y="5791827"/>
                <a:chExt cx="598570" cy="443132"/>
              </a:xfrm>
            </p:grpSpPr>
            <p:sp>
              <p:nvSpPr>
                <p:cNvPr id="22" name="椭圆 21">
                  <a:extLst>
                    <a:ext uri="{FF2B5EF4-FFF2-40B4-BE49-F238E27FC236}">
                      <a16:creationId xmlns:a16="http://schemas.microsoft.com/office/drawing/2014/main" id="{81105D69-0186-4775-9ACF-6C015B525165}"/>
                    </a:ext>
                  </a:extLst>
                </p:cNvPr>
                <p:cNvSpPr/>
                <p:nvPr/>
              </p:nvSpPr>
              <p:spPr>
                <a:xfrm>
                  <a:off x="4361678" y="5791827"/>
                  <a:ext cx="443132" cy="443132"/>
                </a:xfrm>
                <a:prstGeom prst="ellipse">
                  <a:avLst/>
                </a:prstGeom>
                <a:solidFill>
                  <a:srgbClr val="F5AB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B238A272-0385-4CBC-AB73-7FA4669119FF}"/>
                        </a:ext>
                      </a:extLst>
                    </p:cNvPr>
                    <p:cNvSpPr txBox="1"/>
                    <p:nvPr/>
                  </p:nvSpPr>
                  <p:spPr>
                    <a:xfrm>
                      <a:off x="4283959" y="5828727"/>
                      <a:ext cx="59857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𝒗</m:t>
                                </m:r>
                              </m:e>
                              <m:sub>
                                <m:r>
                                  <a:rPr lang="en-US" altLang="zh-CN" b="1" i="1" smtClean="0">
                                    <a:latin typeface="Cambria Math" panose="02040503050406030204" pitchFamily="18" charset="0"/>
                                  </a:rPr>
                                  <m:t>𝟎</m:t>
                                </m:r>
                              </m:sub>
                            </m:sSub>
                          </m:oMath>
                        </m:oMathPara>
                      </a14:m>
                      <a:endParaRPr lang="zh-CN" altLang="en-US" b="1" dirty="0"/>
                    </a:p>
                  </p:txBody>
                </p:sp>
              </mc:Choice>
              <mc:Fallback xmlns="">
                <p:sp>
                  <p:nvSpPr>
                    <p:cNvPr id="3" name="文本框 2">
                      <a:extLst>
                        <a:ext uri="{FF2B5EF4-FFF2-40B4-BE49-F238E27FC236}">
                          <a16:creationId xmlns:a16="http://schemas.microsoft.com/office/drawing/2014/main" id="{B238A272-0385-4CBC-AB73-7FA4669119FF}"/>
                        </a:ext>
                      </a:extLst>
                    </p:cNvPr>
                    <p:cNvSpPr txBox="1">
                      <a:spLocks noRot="1" noChangeAspect="1" noMove="1" noResize="1" noEditPoints="1" noAdjustHandles="1" noChangeArrowheads="1" noChangeShapeType="1" noTextEdit="1"/>
                    </p:cNvSpPr>
                    <p:nvPr/>
                  </p:nvSpPr>
                  <p:spPr>
                    <a:xfrm>
                      <a:off x="4283959" y="5828727"/>
                      <a:ext cx="598570" cy="369332"/>
                    </a:xfrm>
                    <a:prstGeom prst="rect">
                      <a:avLst/>
                    </a:prstGeom>
                    <a:blipFill>
                      <a:blip r:embed="rId4"/>
                      <a:stretch>
                        <a:fillRect/>
                      </a:stretch>
                    </a:blipFill>
                  </p:spPr>
                  <p:txBody>
                    <a:bodyPr/>
                    <a:lstStyle/>
                    <a:p>
                      <a:r>
                        <a:rPr lang="zh-CN" altLang="en-US">
                          <a:noFill/>
                        </a:rPr>
                        <a:t> </a:t>
                      </a:r>
                    </a:p>
                  </p:txBody>
                </p:sp>
              </mc:Fallback>
            </mc:AlternateContent>
          </p:grpSp>
          <p:grpSp>
            <p:nvGrpSpPr>
              <p:cNvPr id="24" name="组合 23">
                <a:extLst>
                  <a:ext uri="{FF2B5EF4-FFF2-40B4-BE49-F238E27FC236}">
                    <a16:creationId xmlns:a16="http://schemas.microsoft.com/office/drawing/2014/main" id="{AAE0EB35-F82B-4EAD-9FA8-C60642F36AEF}"/>
                  </a:ext>
                </a:extLst>
              </p:cNvPr>
              <p:cNvGrpSpPr/>
              <p:nvPr/>
            </p:nvGrpSpPr>
            <p:grpSpPr>
              <a:xfrm>
                <a:off x="6985650" y="5805895"/>
                <a:ext cx="598570" cy="443132"/>
                <a:chOff x="4283959" y="5791827"/>
                <a:chExt cx="598570" cy="443132"/>
              </a:xfrm>
            </p:grpSpPr>
            <p:sp>
              <p:nvSpPr>
                <p:cNvPr id="25" name="椭圆 24">
                  <a:extLst>
                    <a:ext uri="{FF2B5EF4-FFF2-40B4-BE49-F238E27FC236}">
                      <a16:creationId xmlns:a16="http://schemas.microsoft.com/office/drawing/2014/main" id="{E656FCCA-2878-46CE-B6BE-742E1D358E1F}"/>
                    </a:ext>
                  </a:extLst>
                </p:cNvPr>
                <p:cNvSpPr/>
                <p:nvPr/>
              </p:nvSpPr>
              <p:spPr>
                <a:xfrm>
                  <a:off x="4361678" y="5791827"/>
                  <a:ext cx="443132" cy="443132"/>
                </a:xfrm>
                <a:prstGeom prst="ellipse">
                  <a:avLst/>
                </a:prstGeom>
                <a:solidFill>
                  <a:srgbClr val="F5AB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30" name="文本框 29">
                      <a:extLst>
                        <a:ext uri="{FF2B5EF4-FFF2-40B4-BE49-F238E27FC236}">
                          <a16:creationId xmlns:a16="http://schemas.microsoft.com/office/drawing/2014/main" id="{536FD2B9-C114-4058-A57F-A4CBCC2B5BC9}"/>
                        </a:ext>
                      </a:extLst>
                    </p:cNvPr>
                    <p:cNvSpPr txBox="1"/>
                    <p:nvPr/>
                  </p:nvSpPr>
                  <p:spPr>
                    <a:xfrm>
                      <a:off x="4283959" y="5828727"/>
                      <a:ext cx="59857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𝒗</m:t>
                                </m:r>
                              </m:e>
                              <m:sub>
                                <m:r>
                                  <a:rPr lang="en-US" altLang="zh-CN" b="1" i="1" smtClean="0">
                                    <a:latin typeface="Cambria Math" panose="02040503050406030204" pitchFamily="18" charset="0"/>
                                  </a:rPr>
                                  <m:t>𝟏</m:t>
                                </m:r>
                              </m:sub>
                            </m:sSub>
                          </m:oMath>
                        </m:oMathPara>
                      </a14:m>
                      <a:endParaRPr lang="zh-CN" altLang="en-US" b="1" dirty="0"/>
                    </a:p>
                  </p:txBody>
                </p:sp>
              </mc:Choice>
              <mc:Fallback xmlns="">
                <p:sp>
                  <p:nvSpPr>
                    <p:cNvPr id="30" name="文本框 29">
                      <a:extLst>
                        <a:ext uri="{FF2B5EF4-FFF2-40B4-BE49-F238E27FC236}">
                          <a16:creationId xmlns:a16="http://schemas.microsoft.com/office/drawing/2014/main" id="{536FD2B9-C114-4058-A57F-A4CBCC2B5BC9}"/>
                        </a:ext>
                      </a:extLst>
                    </p:cNvPr>
                    <p:cNvSpPr txBox="1">
                      <a:spLocks noRot="1" noChangeAspect="1" noMove="1" noResize="1" noEditPoints="1" noAdjustHandles="1" noChangeArrowheads="1" noChangeShapeType="1" noTextEdit="1"/>
                    </p:cNvSpPr>
                    <p:nvPr/>
                  </p:nvSpPr>
                  <p:spPr>
                    <a:xfrm>
                      <a:off x="4283959" y="5828727"/>
                      <a:ext cx="598570" cy="369332"/>
                    </a:xfrm>
                    <a:prstGeom prst="rect">
                      <a:avLst/>
                    </a:prstGeom>
                    <a:blipFill>
                      <a:blip r:embed="rId5"/>
                      <a:stretch>
                        <a:fillRect/>
                      </a:stretch>
                    </a:blipFill>
                  </p:spPr>
                  <p:txBody>
                    <a:bodyPr/>
                    <a:lstStyle/>
                    <a:p>
                      <a:r>
                        <a:rPr lang="zh-CN" altLang="en-US">
                          <a:noFill/>
                        </a:rPr>
                        <a:t> </a:t>
                      </a:r>
                    </a:p>
                  </p:txBody>
                </p:sp>
              </mc:Fallback>
            </mc:AlternateContent>
          </p:grpSp>
          <p:grpSp>
            <p:nvGrpSpPr>
              <p:cNvPr id="31" name="组合 30">
                <a:extLst>
                  <a:ext uri="{FF2B5EF4-FFF2-40B4-BE49-F238E27FC236}">
                    <a16:creationId xmlns:a16="http://schemas.microsoft.com/office/drawing/2014/main" id="{67EC9B28-2CB5-4873-B9B3-26805E33BB08}"/>
                  </a:ext>
                </a:extLst>
              </p:cNvPr>
              <p:cNvGrpSpPr/>
              <p:nvPr/>
            </p:nvGrpSpPr>
            <p:grpSpPr>
              <a:xfrm>
                <a:off x="7584220" y="5805895"/>
                <a:ext cx="598570" cy="443132"/>
                <a:chOff x="4283959" y="5791827"/>
                <a:chExt cx="598570" cy="443132"/>
              </a:xfrm>
            </p:grpSpPr>
            <p:sp>
              <p:nvSpPr>
                <p:cNvPr id="32" name="椭圆 31">
                  <a:extLst>
                    <a:ext uri="{FF2B5EF4-FFF2-40B4-BE49-F238E27FC236}">
                      <a16:creationId xmlns:a16="http://schemas.microsoft.com/office/drawing/2014/main" id="{BBCB83BD-7266-45F7-A357-1DDC3C12414A}"/>
                    </a:ext>
                  </a:extLst>
                </p:cNvPr>
                <p:cNvSpPr/>
                <p:nvPr/>
              </p:nvSpPr>
              <p:spPr>
                <a:xfrm>
                  <a:off x="4361678" y="5791827"/>
                  <a:ext cx="443132" cy="443132"/>
                </a:xfrm>
                <a:prstGeom prst="ellipse">
                  <a:avLst/>
                </a:prstGeom>
                <a:solidFill>
                  <a:srgbClr val="F5AB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35" name="文本框 34">
                      <a:extLst>
                        <a:ext uri="{FF2B5EF4-FFF2-40B4-BE49-F238E27FC236}">
                          <a16:creationId xmlns:a16="http://schemas.microsoft.com/office/drawing/2014/main" id="{870BECB8-79AD-4FAC-B3FC-93472AAD3A60}"/>
                        </a:ext>
                      </a:extLst>
                    </p:cNvPr>
                    <p:cNvSpPr txBox="1"/>
                    <p:nvPr/>
                  </p:nvSpPr>
                  <p:spPr>
                    <a:xfrm>
                      <a:off x="4283959" y="5828727"/>
                      <a:ext cx="59857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𝒗</m:t>
                                </m:r>
                              </m:e>
                              <m:sub>
                                <m:r>
                                  <a:rPr lang="en-US" altLang="zh-CN" b="1" i="1" smtClean="0">
                                    <a:latin typeface="Cambria Math" panose="02040503050406030204" pitchFamily="18" charset="0"/>
                                  </a:rPr>
                                  <m:t>𝟐</m:t>
                                </m:r>
                              </m:sub>
                            </m:sSub>
                          </m:oMath>
                        </m:oMathPara>
                      </a14:m>
                      <a:endParaRPr lang="zh-CN" altLang="en-US" b="1" dirty="0"/>
                    </a:p>
                  </p:txBody>
                </p:sp>
              </mc:Choice>
              <mc:Fallback xmlns="">
                <p:sp>
                  <p:nvSpPr>
                    <p:cNvPr id="35" name="文本框 34">
                      <a:extLst>
                        <a:ext uri="{FF2B5EF4-FFF2-40B4-BE49-F238E27FC236}">
                          <a16:creationId xmlns:a16="http://schemas.microsoft.com/office/drawing/2014/main" id="{870BECB8-79AD-4FAC-B3FC-93472AAD3A60}"/>
                        </a:ext>
                      </a:extLst>
                    </p:cNvPr>
                    <p:cNvSpPr txBox="1">
                      <a:spLocks noRot="1" noChangeAspect="1" noMove="1" noResize="1" noEditPoints="1" noAdjustHandles="1" noChangeArrowheads="1" noChangeShapeType="1" noTextEdit="1"/>
                    </p:cNvSpPr>
                    <p:nvPr/>
                  </p:nvSpPr>
                  <p:spPr>
                    <a:xfrm>
                      <a:off x="4283959" y="5828727"/>
                      <a:ext cx="598570" cy="369332"/>
                    </a:xfrm>
                    <a:prstGeom prst="rect">
                      <a:avLst/>
                    </a:prstGeom>
                    <a:blipFill>
                      <a:blip r:embed="rId6"/>
                      <a:stretch>
                        <a:fillRect/>
                      </a:stretch>
                    </a:blipFill>
                  </p:spPr>
                  <p:txBody>
                    <a:bodyPr/>
                    <a:lstStyle/>
                    <a:p>
                      <a:r>
                        <a:rPr lang="zh-CN" altLang="en-US">
                          <a:noFill/>
                        </a:rPr>
                        <a:t> </a:t>
                      </a:r>
                    </a:p>
                  </p:txBody>
                </p:sp>
              </mc:Fallback>
            </mc:AlternateContent>
          </p:grpSp>
          <p:grpSp>
            <p:nvGrpSpPr>
              <p:cNvPr id="36" name="组合 35">
                <a:extLst>
                  <a:ext uri="{FF2B5EF4-FFF2-40B4-BE49-F238E27FC236}">
                    <a16:creationId xmlns:a16="http://schemas.microsoft.com/office/drawing/2014/main" id="{368312D2-2E93-42D0-BD70-44885E804B5C}"/>
                  </a:ext>
                </a:extLst>
              </p:cNvPr>
              <p:cNvGrpSpPr/>
              <p:nvPr/>
            </p:nvGrpSpPr>
            <p:grpSpPr>
              <a:xfrm>
                <a:off x="8182790" y="5805895"/>
                <a:ext cx="598570" cy="443132"/>
                <a:chOff x="4283959" y="5791827"/>
                <a:chExt cx="598570" cy="443132"/>
              </a:xfrm>
            </p:grpSpPr>
            <p:sp>
              <p:nvSpPr>
                <p:cNvPr id="37" name="椭圆 36">
                  <a:extLst>
                    <a:ext uri="{FF2B5EF4-FFF2-40B4-BE49-F238E27FC236}">
                      <a16:creationId xmlns:a16="http://schemas.microsoft.com/office/drawing/2014/main" id="{013EA98A-9524-4C28-90F1-D879E0B50E77}"/>
                    </a:ext>
                  </a:extLst>
                </p:cNvPr>
                <p:cNvSpPr/>
                <p:nvPr/>
              </p:nvSpPr>
              <p:spPr>
                <a:xfrm>
                  <a:off x="4361678" y="5791827"/>
                  <a:ext cx="443132" cy="443132"/>
                </a:xfrm>
                <a:prstGeom prst="ellipse">
                  <a:avLst/>
                </a:prstGeom>
                <a:solidFill>
                  <a:srgbClr val="F5AB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38" name="文本框 37">
                      <a:extLst>
                        <a:ext uri="{FF2B5EF4-FFF2-40B4-BE49-F238E27FC236}">
                          <a16:creationId xmlns:a16="http://schemas.microsoft.com/office/drawing/2014/main" id="{06E9FFF7-BD7C-499D-825D-53078C396BAC}"/>
                        </a:ext>
                      </a:extLst>
                    </p:cNvPr>
                    <p:cNvSpPr txBox="1"/>
                    <p:nvPr/>
                  </p:nvSpPr>
                  <p:spPr>
                    <a:xfrm>
                      <a:off x="4283959" y="5828727"/>
                      <a:ext cx="59857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𝒗</m:t>
                                </m:r>
                              </m:e>
                              <m:sub>
                                <m:r>
                                  <a:rPr lang="en-US" altLang="zh-CN" b="1" i="1" smtClean="0">
                                    <a:latin typeface="Cambria Math" panose="02040503050406030204" pitchFamily="18" charset="0"/>
                                  </a:rPr>
                                  <m:t>𝟑</m:t>
                                </m:r>
                              </m:sub>
                            </m:sSub>
                          </m:oMath>
                        </m:oMathPara>
                      </a14:m>
                      <a:endParaRPr lang="zh-CN" altLang="en-US" b="1" dirty="0"/>
                    </a:p>
                  </p:txBody>
                </p:sp>
              </mc:Choice>
              <mc:Fallback xmlns="">
                <p:sp>
                  <p:nvSpPr>
                    <p:cNvPr id="38" name="文本框 37">
                      <a:extLst>
                        <a:ext uri="{FF2B5EF4-FFF2-40B4-BE49-F238E27FC236}">
                          <a16:creationId xmlns:a16="http://schemas.microsoft.com/office/drawing/2014/main" id="{06E9FFF7-BD7C-499D-825D-53078C396BAC}"/>
                        </a:ext>
                      </a:extLst>
                    </p:cNvPr>
                    <p:cNvSpPr txBox="1">
                      <a:spLocks noRot="1" noChangeAspect="1" noMove="1" noResize="1" noEditPoints="1" noAdjustHandles="1" noChangeArrowheads="1" noChangeShapeType="1" noTextEdit="1"/>
                    </p:cNvSpPr>
                    <p:nvPr/>
                  </p:nvSpPr>
                  <p:spPr>
                    <a:xfrm>
                      <a:off x="4283959" y="5828727"/>
                      <a:ext cx="598570" cy="369332"/>
                    </a:xfrm>
                    <a:prstGeom prst="rect">
                      <a:avLst/>
                    </a:prstGeom>
                    <a:blipFill>
                      <a:blip r:embed="rId7"/>
                      <a:stretch>
                        <a:fillRect/>
                      </a:stretch>
                    </a:blipFill>
                  </p:spPr>
                  <p:txBody>
                    <a:bodyPr/>
                    <a:lstStyle/>
                    <a:p>
                      <a:r>
                        <a:rPr lang="zh-CN" altLang="en-US">
                          <a:noFill/>
                        </a:rPr>
                        <a:t> </a:t>
                      </a:r>
                    </a:p>
                  </p:txBody>
                </p:sp>
              </mc:Fallback>
            </mc:AlternateContent>
          </p:grpSp>
          <p:grpSp>
            <p:nvGrpSpPr>
              <p:cNvPr id="39" name="组合 38">
                <a:extLst>
                  <a:ext uri="{FF2B5EF4-FFF2-40B4-BE49-F238E27FC236}">
                    <a16:creationId xmlns:a16="http://schemas.microsoft.com/office/drawing/2014/main" id="{F9E58A32-AD4C-47F1-833B-60737FF940E4}"/>
                  </a:ext>
                </a:extLst>
              </p:cNvPr>
              <p:cNvGrpSpPr/>
              <p:nvPr/>
            </p:nvGrpSpPr>
            <p:grpSpPr>
              <a:xfrm>
                <a:off x="8781360" y="5805895"/>
                <a:ext cx="598570" cy="443132"/>
                <a:chOff x="4283959" y="5791827"/>
                <a:chExt cx="598570" cy="443132"/>
              </a:xfrm>
            </p:grpSpPr>
            <p:sp>
              <p:nvSpPr>
                <p:cNvPr id="40" name="椭圆 39">
                  <a:extLst>
                    <a:ext uri="{FF2B5EF4-FFF2-40B4-BE49-F238E27FC236}">
                      <a16:creationId xmlns:a16="http://schemas.microsoft.com/office/drawing/2014/main" id="{AAA3247F-93E2-4A25-ABF2-38CBC9976800}"/>
                    </a:ext>
                  </a:extLst>
                </p:cNvPr>
                <p:cNvSpPr/>
                <p:nvPr/>
              </p:nvSpPr>
              <p:spPr>
                <a:xfrm>
                  <a:off x="4361678" y="5791827"/>
                  <a:ext cx="443132" cy="443132"/>
                </a:xfrm>
                <a:prstGeom prst="ellipse">
                  <a:avLst/>
                </a:prstGeom>
                <a:solidFill>
                  <a:srgbClr val="F5AB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41" name="文本框 40">
                      <a:extLst>
                        <a:ext uri="{FF2B5EF4-FFF2-40B4-BE49-F238E27FC236}">
                          <a16:creationId xmlns:a16="http://schemas.microsoft.com/office/drawing/2014/main" id="{8420E13F-11C1-4ACA-9A52-D67B5460D6D0}"/>
                        </a:ext>
                      </a:extLst>
                    </p:cNvPr>
                    <p:cNvSpPr txBox="1"/>
                    <p:nvPr/>
                  </p:nvSpPr>
                  <p:spPr>
                    <a:xfrm>
                      <a:off x="4283959" y="5828727"/>
                      <a:ext cx="59857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𝒗</m:t>
                                </m:r>
                              </m:e>
                              <m:sub>
                                <m:r>
                                  <a:rPr lang="en-US" altLang="zh-CN" b="1" i="1" smtClean="0">
                                    <a:latin typeface="Cambria Math" panose="02040503050406030204" pitchFamily="18" charset="0"/>
                                  </a:rPr>
                                  <m:t>𝟒</m:t>
                                </m:r>
                              </m:sub>
                            </m:sSub>
                          </m:oMath>
                        </m:oMathPara>
                      </a14:m>
                      <a:endParaRPr lang="zh-CN" altLang="en-US" b="1" dirty="0"/>
                    </a:p>
                  </p:txBody>
                </p:sp>
              </mc:Choice>
              <mc:Fallback xmlns="">
                <p:sp>
                  <p:nvSpPr>
                    <p:cNvPr id="41" name="文本框 40">
                      <a:extLst>
                        <a:ext uri="{FF2B5EF4-FFF2-40B4-BE49-F238E27FC236}">
                          <a16:creationId xmlns:a16="http://schemas.microsoft.com/office/drawing/2014/main" id="{8420E13F-11C1-4ACA-9A52-D67B5460D6D0}"/>
                        </a:ext>
                      </a:extLst>
                    </p:cNvPr>
                    <p:cNvSpPr txBox="1">
                      <a:spLocks noRot="1" noChangeAspect="1" noMove="1" noResize="1" noEditPoints="1" noAdjustHandles="1" noChangeArrowheads="1" noChangeShapeType="1" noTextEdit="1"/>
                    </p:cNvSpPr>
                    <p:nvPr/>
                  </p:nvSpPr>
                  <p:spPr>
                    <a:xfrm>
                      <a:off x="4283959" y="5828727"/>
                      <a:ext cx="598570" cy="369332"/>
                    </a:xfrm>
                    <a:prstGeom prst="rect">
                      <a:avLst/>
                    </a:prstGeom>
                    <a:blipFill>
                      <a:blip r:embed="rId8"/>
                      <a:stretch>
                        <a:fillRect/>
                      </a:stretch>
                    </a:blipFill>
                  </p:spPr>
                  <p:txBody>
                    <a:bodyPr/>
                    <a:lstStyle/>
                    <a:p>
                      <a:r>
                        <a:rPr lang="zh-CN" altLang="en-US">
                          <a:noFill/>
                        </a:rPr>
                        <a:t> </a:t>
                      </a:r>
                    </a:p>
                  </p:txBody>
                </p:sp>
              </mc:Fallback>
            </mc:AlternateContent>
          </p:grpSp>
          <p:grpSp>
            <p:nvGrpSpPr>
              <p:cNvPr id="42" name="组合 41">
                <a:extLst>
                  <a:ext uri="{FF2B5EF4-FFF2-40B4-BE49-F238E27FC236}">
                    <a16:creationId xmlns:a16="http://schemas.microsoft.com/office/drawing/2014/main" id="{E6F03DF3-BF8A-4B11-AEF7-F09FD7EB5B84}"/>
                  </a:ext>
                </a:extLst>
              </p:cNvPr>
              <p:cNvGrpSpPr/>
              <p:nvPr/>
            </p:nvGrpSpPr>
            <p:grpSpPr>
              <a:xfrm>
                <a:off x="9379930" y="5805895"/>
                <a:ext cx="598570" cy="443132"/>
                <a:chOff x="4283959" y="5791827"/>
                <a:chExt cx="598570" cy="443132"/>
              </a:xfrm>
            </p:grpSpPr>
            <p:sp>
              <p:nvSpPr>
                <p:cNvPr id="43" name="椭圆 42">
                  <a:extLst>
                    <a:ext uri="{FF2B5EF4-FFF2-40B4-BE49-F238E27FC236}">
                      <a16:creationId xmlns:a16="http://schemas.microsoft.com/office/drawing/2014/main" id="{0C5C2AB6-52ED-4EF0-A21D-07A3EED42351}"/>
                    </a:ext>
                  </a:extLst>
                </p:cNvPr>
                <p:cNvSpPr/>
                <p:nvPr/>
              </p:nvSpPr>
              <p:spPr>
                <a:xfrm>
                  <a:off x="4361678" y="5791827"/>
                  <a:ext cx="443132" cy="443132"/>
                </a:xfrm>
                <a:prstGeom prst="ellipse">
                  <a:avLst/>
                </a:prstGeom>
                <a:solidFill>
                  <a:srgbClr val="F5AB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44" name="文本框 43">
                      <a:extLst>
                        <a:ext uri="{FF2B5EF4-FFF2-40B4-BE49-F238E27FC236}">
                          <a16:creationId xmlns:a16="http://schemas.microsoft.com/office/drawing/2014/main" id="{E2248462-C867-462E-80EC-1352018AD097}"/>
                        </a:ext>
                      </a:extLst>
                    </p:cNvPr>
                    <p:cNvSpPr txBox="1"/>
                    <p:nvPr/>
                  </p:nvSpPr>
                  <p:spPr>
                    <a:xfrm>
                      <a:off x="4283959" y="5828727"/>
                      <a:ext cx="59857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𝒗</m:t>
                                </m:r>
                              </m:e>
                              <m:sub>
                                <m:r>
                                  <a:rPr lang="en-US" altLang="zh-CN" b="1" i="1" smtClean="0">
                                    <a:latin typeface="Cambria Math" panose="02040503050406030204" pitchFamily="18" charset="0"/>
                                  </a:rPr>
                                  <m:t>𝟓</m:t>
                                </m:r>
                              </m:sub>
                            </m:sSub>
                          </m:oMath>
                        </m:oMathPara>
                      </a14:m>
                      <a:endParaRPr lang="zh-CN" altLang="en-US" b="1" dirty="0"/>
                    </a:p>
                  </p:txBody>
                </p:sp>
              </mc:Choice>
              <mc:Fallback xmlns="">
                <p:sp>
                  <p:nvSpPr>
                    <p:cNvPr id="44" name="文本框 43">
                      <a:extLst>
                        <a:ext uri="{FF2B5EF4-FFF2-40B4-BE49-F238E27FC236}">
                          <a16:creationId xmlns:a16="http://schemas.microsoft.com/office/drawing/2014/main" id="{E2248462-C867-462E-80EC-1352018AD097}"/>
                        </a:ext>
                      </a:extLst>
                    </p:cNvPr>
                    <p:cNvSpPr txBox="1">
                      <a:spLocks noRot="1" noChangeAspect="1" noMove="1" noResize="1" noEditPoints="1" noAdjustHandles="1" noChangeArrowheads="1" noChangeShapeType="1" noTextEdit="1"/>
                    </p:cNvSpPr>
                    <p:nvPr/>
                  </p:nvSpPr>
                  <p:spPr>
                    <a:xfrm>
                      <a:off x="4283959" y="5828727"/>
                      <a:ext cx="598570" cy="369332"/>
                    </a:xfrm>
                    <a:prstGeom prst="rect">
                      <a:avLst/>
                    </a:prstGeom>
                    <a:blipFill>
                      <a:blip r:embed="rId9"/>
                      <a:stretch>
                        <a:fillRect/>
                      </a:stretch>
                    </a:blipFill>
                  </p:spPr>
                  <p:txBody>
                    <a:bodyPr/>
                    <a:lstStyle/>
                    <a:p>
                      <a:r>
                        <a:rPr lang="zh-CN" altLang="en-US">
                          <a:noFill/>
                        </a:rPr>
                        <a:t> </a:t>
                      </a:r>
                    </a:p>
                  </p:txBody>
                </p:sp>
              </mc:Fallback>
            </mc:AlternateContent>
          </p:grpSp>
          <p:grpSp>
            <p:nvGrpSpPr>
              <p:cNvPr id="5" name="组合 4">
                <a:extLst>
                  <a:ext uri="{FF2B5EF4-FFF2-40B4-BE49-F238E27FC236}">
                    <a16:creationId xmlns:a16="http://schemas.microsoft.com/office/drawing/2014/main" id="{A7597264-AAEC-40B4-B807-558C67E951FA}"/>
                  </a:ext>
                </a:extLst>
              </p:cNvPr>
              <p:cNvGrpSpPr/>
              <p:nvPr/>
            </p:nvGrpSpPr>
            <p:grpSpPr>
              <a:xfrm>
                <a:off x="9978500" y="5805895"/>
                <a:ext cx="598570" cy="443132"/>
                <a:chOff x="8073992" y="4225315"/>
                <a:chExt cx="598570" cy="443132"/>
              </a:xfrm>
            </p:grpSpPr>
            <p:sp>
              <p:nvSpPr>
                <p:cNvPr id="48" name="椭圆 47">
                  <a:extLst>
                    <a:ext uri="{FF2B5EF4-FFF2-40B4-BE49-F238E27FC236}">
                      <a16:creationId xmlns:a16="http://schemas.microsoft.com/office/drawing/2014/main" id="{98D6934D-08FF-40CF-9488-864CCBD8E1E2}"/>
                    </a:ext>
                  </a:extLst>
                </p:cNvPr>
                <p:cNvSpPr/>
                <p:nvPr/>
              </p:nvSpPr>
              <p:spPr>
                <a:xfrm>
                  <a:off x="8151711" y="4225315"/>
                  <a:ext cx="443132" cy="443132"/>
                </a:xfrm>
                <a:prstGeom prst="ellipse">
                  <a:avLst/>
                </a:prstGeom>
                <a:solidFill>
                  <a:srgbClr val="FFF2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49" name="文本框 48">
                      <a:extLst>
                        <a:ext uri="{FF2B5EF4-FFF2-40B4-BE49-F238E27FC236}">
                          <a16:creationId xmlns:a16="http://schemas.microsoft.com/office/drawing/2014/main" id="{1D410648-388B-4199-9019-E29074576FA6}"/>
                        </a:ext>
                      </a:extLst>
                    </p:cNvPr>
                    <p:cNvSpPr txBox="1"/>
                    <p:nvPr/>
                  </p:nvSpPr>
                  <p:spPr>
                    <a:xfrm>
                      <a:off x="8073992" y="4262215"/>
                      <a:ext cx="59857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𝒗</m:t>
                                </m:r>
                              </m:e>
                              <m:sub>
                                <m:r>
                                  <a:rPr lang="en-US" altLang="zh-CN" b="1" i="1" smtClean="0">
                                    <a:latin typeface="Cambria Math" panose="02040503050406030204" pitchFamily="18" charset="0"/>
                                  </a:rPr>
                                  <m:t>𝟔</m:t>
                                </m:r>
                              </m:sub>
                            </m:sSub>
                          </m:oMath>
                        </m:oMathPara>
                      </a14:m>
                      <a:endParaRPr lang="zh-CN" altLang="en-US" b="1" dirty="0"/>
                    </a:p>
                  </p:txBody>
                </p:sp>
              </mc:Choice>
              <mc:Fallback xmlns="">
                <p:sp>
                  <p:nvSpPr>
                    <p:cNvPr id="49" name="文本框 48">
                      <a:extLst>
                        <a:ext uri="{FF2B5EF4-FFF2-40B4-BE49-F238E27FC236}">
                          <a16:creationId xmlns:a16="http://schemas.microsoft.com/office/drawing/2014/main" id="{1D410648-388B-4199-9019-E29074576FA6}"/>
                        </a:ext>
                      </a:extLst>
                    </p:cNvPr>
                    <p:cNvSpPr txBox="1">
                      <a:spLocks noRot="1" noChangeAspect="1" noMove="1" noResize="1" noEditPoints="1" noAdjustHandles="1" noChangeArrowheads="1" noChangeShapeType="1" noTextEdit="1"/>
                    </p:cNvSpPr>
                    <p:nvPr/>
                  </p:nvSpPr>
                  <p:spPr>
                    <a:xfrm>
                      <a:off x="8073992" y="4262215"/>
                      <a:ext cx="598570" cy="369332"/>
                    </a:xfrm>
                    <a:prstGeom prst="rect">
                      <a:avLst/>
                    </a:prstGeom>
                    <a:blipFill>
                      <a:blip r:embed="rId10"/>
                      <a:stretch>
                        <a:fillRect/>
                      </a:stretch>
                    </a:blipFill>
                  </p:spPr>
                  <p:txBody>
                    <a:bodyPr/>
                    <a:lstStyle/>
                    <a:p>
                      <a:r>
                        <a:rPr lang="zh-CN" altLang="en-US">
                          <a:noFill/>
                        </a:rPr>
                        <a:t> </a:t>
                      </a:r>
                    </a:p>
                  </p:txBody>
                </p:sp>
              </mc:Fallback>
            </mc:AlternateContent>
          </p:grpSp>
        </p:grpSp>
        <p:pic>
          <p:nvPicPr>
            <p:cNvPr id="7" name="图片 6">
              <a:extLst>
                <a:ext uri="{FF2B5EF4-FFF2-40B4-BE49-F238E27FC236}">
                  <a16:creationId xmlns:a16="http://schemas.microsoft.com/office/drawing/2014/main" id="{79CEB238-350F-4A8D-881C-C68338BE5D7B}"/>
                </a:ext>
              </a:extLst>
            </p:cNvPr>
            <p:cNvPicPr>
              <a:picLocks noChangeAspect="1"/>
            </p:cNvPicPr>
            <p:nvPr/>
          </p:nvPicPr>
          <p:blipFill>
            <a:blip r:embed="rId11"/>
            <a:stretch>
              <a:fillRect/>
            </a:stretch>
          </p:blipFill>
          <p:spPr>
            <a:xfrm>
              <a:off x="4736458" y="233790"/>
              <a:ext cx="6948496" cy="4266983"/>
            </a:xfrm>
            <a:prstGeom prst="rect">
              <a:avLst/>
            </a:prstGeom>
          </p:spPr>
        </p:pic>
        <p:sp>
          <p:nvSpPr>
            <p:cNvPr id="8" name="箭头: 上 7">
              <a:extLst>
                <a:ext uri="{FF2B5EF4-FFF2-40B4-BE49-F238E27FC236}">
                  <a16:creationId xmlns:a16="http://schemas.microsoft.com/office/drawing/2014/main" id="{7BBB1E8B-FEF4-414D-8208-3095DD4A0C58}"/>
                </a:ext>
              </a:extLst>
            </p:cNvPr>
            <p:cNvSpPr/>
            <p:nvPr/>
          </p:nvSpPr>
          <p:spPr>
            <a:xfrm>
              <a:off x="7959984" y="4691216"/>
              <a:ext cx="501445" cy="88733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49">
            <a:extLst>
              <a:ext uri="{FF2B5EF4-FFF2-40B4-BE49-F238E27FC236}">
                <a16:creationId xmlns:a16="http://schemas.microsoft.com/office/drawing/2014/main" id="{29D68566-966C-465F-B5ED-25317E8F3D9E}"/>
              </a:ext>
            </a:extLst>
          </p:cNvPr>
          <p:cNvGrpSpPr/>
          <p:nvPr/>
        </p:nvGrpSpPr>
        <p:grpSpPr>
          <a:xfrm>
            <a:off x="1314849" y="2001373"/>
            <a:ext cx="4781151" cy="953338"/>
            <a:chOff x="1230923" y="4449515"/>
            <a:chExt cx="4781151" cy="953338"/>
          </a:xfrm>
        </p:grpSpPr>
        <mc:AlternateContent xmlns:mc="http://schemas.openxmlformats.org/markup-compatibility/2006" xmlns:a14="http://schemas.microsoft.com/office/drawing/2010/main">
          <mc:Choice Requires="a14">
            <p:sp>
              <p:nvSpPr>
                <p:cNvPr id="51" name="文本框 50">
                  <a:extLst>
                    <a:ext uri="{FF2B5EF4-FFF2-40B4-BE49-F238E27FC236}">
                      <a16:creationId xmlns:a16="http://schemas.microsoft.com/office/drawing/2014/main" id="{715E57A9-2F99-4EE4-A6AC-FC846814CC83}"/>
                    </a:ext>
                  </a:extLst>
                </p:cNvPr>
                <p:cNvSpPr txBox="1"/>
                <p:nvPr/>
              </p:nvSpPr>
              <p:spPr>
                <a:xfrm>
                  <a:off x="1394471" y="4449515"/>
                  <a:ext cx="4617603" cy="9533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sSup>
                          <m:sSup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p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𝐺</m:t>
                            </m:r>
                          </m:e>
                          <m:sup>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1</m:t>
                            </m:r>
                          </m:sup>
                        </m:sSup>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d>
                          <m:d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d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𝑉</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sSup>
                              <m:sSup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p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𝐸</m:t>
                                </m:r>
                              </m:e>
                              <m:sup>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1</m:t>
                                </m:r>
                              </m:sup>
                            </m:sSup>
                          </m:e>
                        </m:d>
                      </m:oMath>
                    </m:oMathPara>
                  </a14:m>
                  <a:endParaRPr kumimoji="0" lang="en-US" altLang="zh-CN" sz="2600" b="0" i="1" u="none" strike="noStrike" kern="1200" cap="none" spc="0" normalizeH="0" baseline="0" noProof="0" dirty="0">
                    <a:ln>
                      <a:noFill/>
                    </a:ln>
                    <a:solidFill>
                      <a:prstClr val="black"/>
                    </a:solidFill>
                    <a:effectLst/>
                    <a:uLnTx/>
                    <a:uFillTx/>
                    <a:latin typeface="Cambria Math" panose="02040503050406030204" pitchFamily="18" charset="0"/>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sSup>
                          <m:sSup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pPr>
                          <m:e>
                            <m:r>
                              <m:rPr>
                                <m:sty m:val="p"/>
                              </m:rPr>
                              <a:rPr kumimoji="0" lang="en-US" altLang="zh-CN" sz="2600" b="0" i="0"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E</m:t>
                            </m:r>
                          </m:e>
                          <m:sup>
                            <m:r>
                              <a:rPr kumimoji="0" lang="en-US" altLang="zh-CN" sz="2600" b="0" i="0"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1</m:t>
                            </m:r>
                          </m:sup>
                        </m:sSup>
                        <m:r>
                          <a:rPr kumimoji="0" lang="en-US" altLang="zh-CN" sz="2600" b="0" i="0"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d>
                          <m:dPr>
                            <m:begChr m:val="{"/>
                            <m:endChr m:val="}"/>
                            <m:sepChr m:val="∣"/>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dPr>
                          <m:e>
                            <m:d>
                              <m:d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dPr>
                              <m:e>
                                <m:sSub>
                                  <m:sSub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b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𝑣</m:t>
                                    </m:r>
                                  </m:e>
                                  <m:sub>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𝑖</m:t>
                                    </m:r>
                                  </m:sub>
                                </m:sSub>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sSub>
                                  <m:sSub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b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𝑣</m:t>
                                    </m:r>
                                  </m:e>
                                  <m:sub>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𝑗</m:t>
                                    </m:r>
                                  </m:sub>
                                </m:sSub>
                              </m:e>
                            </m:d>
                          </m:e>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0≤</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𝑖</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&lt;</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𝑗</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≤5</m:t>
                            </m:r>
                          </m:e>
                        </m:d>
                      </m:oMath>
                    </m:oMathPara>
                  </a14:m>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51" name="文本框 50">
                  <a:extLst>
                    <a:ext uri="{FF2B5EF4-FFF2-40B4-BE49-F238E27FC236}">
                      <a16:creationId xmlns:a16="http://schemas.microsoft.com/office/drawing/2014/main" id="{715E57A9-2F99-4EE4-A6AC-FC846814CC83}"/>
                    </a:ext>
                  </a:extLst>
                </p:cNvPr>
                <p:cNvSpPr txBox="1">
                  <a:spLocks noRot="1" noChangeAspect="1" noMove="1" noResize="1" noEditPoints="1" noAdjustHandles="1" noChangeArrowheads="1" noChangeShapeType="1" noTextEdit="1"/>
                </p:cNvSpPr>
                <p:nvPr/>
              </p:nvSpPr>
              <p:spPr>
                <a:xfrm>
                  <a:off x="1394471" y="4449515"/>
                  <a:ext cx="4617603" cy="953338"/>
                </a:xfrm>
                <a:prstGeom prst="rect">
                  <a:avLst/>
                </a:prstGeom>
                <a:blipFill>
                  <a:blip r:embed="rId12"/>
                  <a:stretch>
                    <a:fillRect/>
                  </a:stretch>
                </a:blipFill>
              </p:spPr>
              <p:txBody>
                <a:bodyPr/>
                <a:lstStyle/>
                <a:p>
                  <a:r>
                    <a:rPr lang="zh-CN" altLang="en-US">
                      <a:noFill/>
                    </a:rPr>
                    <a:t> </a:t>
                  </a:r>
                </a:p>
              </p:txBody>
            </p:sp>
          </mc:Fallback>
        </mc:AlternateContent>
        <p:sp>
          <p:nvSpPr>
            <p:cNvPr id="52" name="矩形 51">
              <a:extLst>
                <a:ext uri="{FF2B5EF4-FFF2-40B4-BE49-F238E27FC236}">
                  <a16:creationId xmlns:a16="http://schemas.microsoft.com/office/drawing/2014/main" id="{9214CC6B-AFB6-4892-8740-E4BC67B6CD67}"/>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53" name="组合 52">
            <a:extLst>
              <a:ext uri="{FF2B5EF4-FFF2-40B4-BE49-F238E27FC236}">
                <a16:creationId xmlns:a16="http://schemas.microsoft.com/office/drawing/2014/main" id="{9192BEFF-34F4-4B24-99C6-6A842CA518A7}"/>
              </a:ext>
            </a:extLst>
          </p:cNvPr>
          <p:cNvGrpSpPr/>
          <p:nvPr/>
        </p:nvGrpSpPr>
        <p:grpSpPr>
          <a:xfrm>
            <a:off x="1314849" y="3785123"/>
            <a:ext cx="4781151" cy="944105"/>
            <a:chOff x="1230923" y="4449515"/>
            <a:chExt cx="4781151" cy="944105"/>
          </a:xfrm>
        </p:grpSpPr>
        <mc:AlternateContent xmlns:mc="http://schemas.openxmlformats.org/markup-compatibility/2006" xmlns:a14="http://schemas.microsoft.com/office/drawing/2010/main">
          <mc:Choice Requires="a14">
            <p:sp>
              <p:nvSpPr>
                <p:cNvPr id="54" name="文本框 53">
                  <a:extLst>
                    <a:ext uri="{FF2B5EF4-FFF2-40B4-BE49-F238E27FC236}">
                      <a16:creationId xmlns:a16="http://schemas.microsoft.com/office/drawing/2014/main" id="{2DA7792C-F0FA-4338-9258-DD63CBF6454E}"/>
                    </a:ext>
                  </a:extLst>
                </p:cNvPr>
                <p:cNvSpPr txBox="1"/>
                <p:nvPr/>
              </p:nvSpPr>
              <p:spPr>
                <a:xfrm>
                  <a:off x="1394471" y="4449515"/>
                  <a:ext cx="4617603" cy="94410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sSup>
                          <m:sSup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p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𝐺</m:t>
                            </m:r>
                          </m:e>
                          <m:sup>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2</m:t>
                            </m:r>
                          </m:sup>
                        </m:sSup>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d>
                          <m:d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d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𝑉</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sSup>
                              <m:sSup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p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𝐸</m:t>
                                </m:r>
                              </m:e>
                              <m:sup>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2</m:t>
                                </m:r>
                              </m:sup>
                            </m:sSup>
                          </m:e>
                        </m:d>
                      </m:oMath>
                    </m:oMathPara>
                  </a14:m>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sSup>
                          <m:sSup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p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𝐸</m:t>
                            </m:r>
                          </m:e>
                          <m:sup>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2</m:t>
                            </m:r>
                          </m:sup>
                        </m:sSup>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r>
                          <m:rPr>
                            <m:lit/>
                          </m:r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d>
                          <m:d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dPr>
                          <m:e>
                            <m:sSub>
                              <m:sSub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b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𝑣</m:t>
                                </m:r>
                              </m:e>
                              <m:sub>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𝑖</m:t>
                                </m:r>
                              </m:sub>
                            </m:sSub>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sSub>
                              <m:sSub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b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𝑣</m:t>
                                </m:r>
                              </m:e>
                              <m:sub>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𝑖</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+1</m:t>
                                </m:r>
                              </m:sub>
                            </m:sSub>
                          </m:e>
                        </m:d>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𝑖</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d>
                          <m:dPr>
                            <m:begChr m:val="["/>
                            <m:endChr m:val="]"/>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d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0,5</m:t>
                            </m:r>
                          </m:e>
                        </m:d>
                        <m:r>
                          <m:rPr>
                            <m:lit/>
                          </m:r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oMath>
                    </m:oMathPara>
                  </a14:m>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54" name="文本框 53">
                  <a:extLst>
                    <a:ext uri="{FF2B5EF4-FFF2-40B4-BE49-F238E27FC236}">
                      <a16:creationId xmlns:a16="http://schemas.microsoft.com/office/drawing/2014/main" id="{2DA7792C-F0FA-4338-9258-DD63CBF6454E}"/>
                    </a:ext>
                  </a:extLst>
                </p:cNvPr>
                <p:cNvSpPr txBox="1">
                  <a:spLocks noRot="1" noChangeAspect="1" noMove="1" noResize="1" noEditPoints="1" noAdjustHandles="1" noChangeArrowheads="1" noChangeShapeType="1" noTextEdit="1"/>
                </p:cNvSpPr>
                <p:nvPr/>
              </p:nvSpPr>
              <p:spPr>
                <a:xfrm>
                  <a:off x="1394471" y="4449515"/>
                  <a:ext cx="4617603" cy="944105"/>
                </a:xfrm>
                <a:prstGeom prst="rect">
                  <a:avLst/>
                </a:prstGeom>
                <a:blipFill>
                  <a:blip r:embed="rId13"/>
                  <a:stretch>
                    <a:fillRect/>
                  </a:stretch>
                </a:blipFill>
              </p:spPr>
              <p:txBody>
                <a:bodyPr/>
                <a:lstStyle/>
                <a:p>
                  <a:r>
                    <a:rPr lang="zh-CN" altLang="en-US">
                      <a:noFill/>
                    </a:rPr>
                    <a:t> </a:t>
                  </a:r>
                </a:p>
              </p:txBody>
            </p:sp>
          </mc:Fallback>
        </mc:AlternateContent>
        <p:sp>
          <p:nvSpPr>
            <p:cNvPr id="55" name="矩形 54">
              <a:extLst>
                <a:ext uri="{FF2B5EF4-FFF2-40B4-BE49-F238E27FC236}">
                  <a16:creationId xmlns:a16="http://schemas.microsoft.com/office/drawing/2014/main" id="{9AA60153-361E-4635-8AB8-4CBC2EAEC103}"/>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mc:AlternateContent xmlns:mc="http://schemas.openxmlformats.org/markup-compatibility/2006" xmlns:a14="http://schemas.microsoft.com/office/drawing/2010/main">
        <mc:Choice Requires="a14">
          <p:sp>
            <p:nvSpPr>
              <p:cNvPr id="57" name="文本框 56">
                <a:extLst>
                  <a:ext uri="{FF2B5EF4-FFF2-40B4-BE49-F238E27FC236}">
                    <a16:creationId xmlns:a16="http://schemas.microsoft.com/office/drawing/2014/main" id="{B69864E1-23AA-4952-8BAC-84A25CD22841}"/>
                  </a:ext>
                </a:extLst>
              </p:cNvPr>
              <p:cNvSpPr txBox="1"/>
              <p:nvPr/>
            </p:nvSpPr>
            <p:spPr>
              <a:xfrm>
                <a:off x="1314849" y="5025906"/>
                <a:ext cx="4617603" cy="169277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𝐺</m:t>
                    </m:r>
                    <m:r>
                      <a:rPr lang="zh-CN" altLang="en-US" sz="2600" i="1">
                        <a:solidFill>
                          <a:prstClr val="black"/>
                        </a:solidFill>
                        <a:latin typeface="Cambria Math" panose="02040503050406030204" pitchFamily="18" charset="0"/>
                        <a:ea typeface="微软雅黑" panose="020B0503020204020204" pitchFamily="34" charset="-122"/>
                      </a:rPr>
                      <m:t>：</m:t>
                    </m:r>
                  </m:oMath>
                </a14:m>
                <a:r>
                  <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a:t>
                </a: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图</a:t>
                </a:r>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𝑉</m:t>
                    </m:r>
                    <m:r>
                      <a:rPr lang="zh-CN" altLang="en-US" sz="2600" i="1">
                        <a:solidFill>
                          <a:prstClr val="black"/>
                        </a:solidFill>
                        <a:latin typeface="Cambria Math" panose="02040503050406030204" pitchFamily="18" charset="0"/>
                        <a:ea typeface="微软雅黑" panose="020B0503020204020204" pitchFamily="34" charset="-122"/>
                      </a:rPr>
                      <m:t>：</m:t>
                    </m:r>
                  </m:oMath>
                </a14:m>
                <a:r>
                  <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a:t>
                </a: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点集</a:t>
                </a:r>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𝐸</m:t>
                    </m:r>
                    <m:r>
                      <a:rPr lang="zh-CN" altLang="en-US" sz="2600" i="1">
                        <a:solidFill>
                          <a:prstClr val="black"/>
                        </a:solidFill>
                        <a:latin typeface="Cambria Math" panose="02040503050406030204" pitchFamily="18" charset="0"/>
                        <a:ea typeface="微软雅黑" panose="020B0503020204020204" pitchFamily="34" charset="-122"/>
                      </a:rPr>
                      <m:t>：</m:t>
                    </m:r>
                  </m:oMath>
                </a14:m>
                <a:r>
                  <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a:t>
                </a: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边集</a:t>
                </a:r>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b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𝑣</m:t>
                        </m:r>
                      </m:e>
                      <m:sub>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𝑖</m:t>
                        </m:r>
                      </m:sub>
                    </m:sSub>
                    <m:r>
                      <a:rPr lang="zh-CN" altLang="en-US" sz="2600" i="1">
                        <a:solidFill>
                          <a:prstClr val="black"/>
                        </a:solidFill>
                        <a:latin typeface="Cambria Math" panose="02040503050406030204" pitchFamily="18" charset="0"/>
                        <a:ea typeface="微软雅黑" panose="020B0503020204020204" pitchFamily="34" charset="-122"/>
                      </a:rPr>
                      <m:t>：</m:t>
                    </m:r>
                  </m:oMath>
                </a14:m>
                <a:r>
                  <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a:t>
                </a: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点，组成实体</a:t>
                </a:r>
                <a14:m>
                  <m:oMath xmlns:m="http://schemas.openxmlformats.org/officeDocument/2006/math">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𝑉</m:t>
                    </m:r>
                  </m:oMath>
                </a14:m>
                <a:r>
                  <a:rPr lang="zh-CN" altLang="en-US" sz="2600" dirty="0">
                    <a:solidFill>
                      <a:prstClr val="black"/>
                    </a:solidFill>
                    <a:latin typeface="微软雅黑" panose="020B0503020204020204" pitchFamily="34" charset="-122"/>
                    <a:ea typeface="微软雅黑" panose="020B0503020204020204" pitchFamily="34" charset="-122"/>
                  </a:rPr>
                  <a:t>的</a:t>
                </a:r>
                <a:r>
                  <a:rPr lang="en-US" altLang="zh-CN" sz="2600" dirty="0">
                    <a:solidFill>
                      <a:prstClr val="black"/>
                    </a:solidFill>
                    <a:latin typeface="微软雅黑" panose="020B0503020204020204" pitchFamily="34" charset="-122"/>
                    <a:ea typeface="微软雅黑" panose="020B0503020204020204" pitchFamily="34" charset="-122"/>
                  </a:rPr>
                  <a:t>token</a:t>
                </a:r>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57" name="文本框 56">
                <a:extLst>
                  <a:ext uri="{FF2B5EF4-FFF2-40B4-BE49-F238E27FC236}">
                    <a16:creationId xmlns:a16="http://schemas.microsoft.com/office/drawing/2014/main" id="{B69864E1-23AA-4952-8BAC-84A25CD22841}"/>
                  </a:ext>
                </a:extLst>
              </p:cNvPr>
              <p:cNvSpPr txBox="1">
                <a:spLocks noRot="1" noChangeAspect="1" noMove="1" noResize="1" noEditPoints="1" noAdjustHandles="1" noChangeArrowheads="1" noChangeShapeType="1" noTextEdit="1"/>
              </p:cNvSpPr>
              <p:nvPr/>
            </p:nvSpPr>
            <p:spPr>
              <a:xfrm>
                <a:off x="1314849" y="5025906"/>
                <a:ext cx="4617603" cy="1692771"/>
              </a:xfrm>
              <a:prstGeom prst="rect">
                <a:avLst/>
              </a:prstGeom>
              <a:blipFill>
                <a:blip r:embed="rId14"/>
                <a:stretch>
                  <a:fillRect t="-3237" r="-132" b="-827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28381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11">
            <a:extLst>
              <a:ext uri="{FF2B5EF4-FFF2-40B4-BE49-F238E27FC236}">
                <a16:creationId xmlns:a16="http://schemas.microsoft.com/office/drawing/2014/main" id="{3BE7EA4E-7D5B-4F5E-BDC3-ECA43A94D0C4}"/>
              </a:ext>
            </a:extLst>
          </p:cNvPr>
          <p:cNvSpPr txBox="1"/>
          <p:nvPr/>
        </p:nvSpPr>
        <p:spPr>
          <a:xfrm>
            <a:off x="6285359" y="3064092"/>
            <a:ext cx="1620957" cy="954107"/>
          </a:xfrm>
          <a:prstGeom prst="rect">
            <a:avLst/>
          </a:prstGeom>
          <a:noFill/>
        </p:spPr>
        <p:txBody>
          <a:bodyPr wrap="none" rtlCol="0">
            <a:spAutoFit/>
          </a:bodyPr>
          <a:lstStyle/>
          <a:p>
            <a:pPr marL="0" lvl="1"/>
            <a:r>
              <a:rPr lang="zh-CN" altLang="en-US" sz="2800" b="1" dirty="0">
                <a:solidFill>
                  <a:srgbClr val="006AB6"/>
                </a:solidFill>
                <a:latin typeface="微软雅黑" panose="020B0503020204020204" pitchFamily="34" charset="-122"/>
                <a:ea typeface="微软雅黑" panose="020B0503020204020204" pitchFamily="34" charset="-122"/>
              </a:rPr>
              <a:t>第三部分</a:t>
            </a:r>
          </a:p>
          <a:p>
            <a:pPr marL="0" lvl="1"/>
            <a:r>
              <a:rPr lang="en-US" altLang="zh-CN" sz="2800" b="1" dirty="0">
                <a:solidFill>
                  <a:srgbClr val="006AB6"/>
                </a:solidFill>
                <a:latin typeface="微软雅黑" panose="020B0503020204020204" pitchFamily="34" charset="-122"/>
                <a:ea typeface="微软雅黑" panose="020B0503020204020204" pitchFamily="34" charset="-122"/>
              </a:rPr>
              <a:t>GCN</a:t>
            </a:r>
          </a:p>
        </p:txBody>
      </p:sp>
      <p:cxnSp>
        <p:nvCxnSpPr>
          <p:cNvPr id="52" name="直接连接符 51">
            <a:extLst>
              <a:ext uri="{FF2B5EF4-FFF2-40B4-BE49-F238E27FC236}">
                <a16:creationId xmlns:a16="http://schemas.microsoft.com/office/drawing/2014/main" id="{9AC1E425-B2D0-41CC-A04A-E97F6F7610FA}"/>
              </a:ext>
            </a:extLst>
          </p:cNvPr>
          <p:cNvCxnSpPr/>
          <p:nvPr/>
        </p:nvCxnSpPr>
        <p:spPr>
          <a:xfrm flipV="1">
            <a:off x="6023847" y="2542222"/>
            <a:ext cx="0" cy="1997848"/>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53" name="TextBox 13">
            <a:extLst>
              <a:ext uri="{FF2B5EF4-FFF2-40B4-BE49-F238E27FC236}">
                <a16:creationId xmlns:a16="http://schemas.microsoft.com/office/drawing/2014/main" id="{B4A1E179-72CC-4EB1-A937-DD3B9EDE1124}"/>
              </a:ext>
            </a:extLst>
          </p:cNvPr>
          <p:cNvSpPr txBox="1"/>
          <p:nvPr/>
        </p:nvSpPr>
        <p:spPr>
          <a:xfrm>
            <a:off x="4260277" y="4193821"/>
            <a:ext cx="1269558" cy="346249"/>
          </a:xfrm>
          <a:prstGeom prst="rect">
            <a:avLst/>
          </a:prstGeom>
          <a:noFill/>
        </p:spPr>
        <p:txBody>
          <a:bodyPr wrap="square" lIns="0" tIns="0" rIns="0" bIns="0" rtlCol="0">
            <a:spAutoFit/>
          </a:bodyPr>
          <a:lstStyle/>
          <a:p>
            <a:r>
              <a:rPr lang="en-US" altLang="zh-CN" sz="2250" dirty="0">
                <a:solidFill>
                  <a:schemeClr val="tx1">
                    <a:lumMod val="65000"/>
                    <a:lumOff val="35000"/>
                  </a:schemeClr>
                </a:solidFill>
                <a:latin typeface="Arial" panose="020B0604020202020204" pitchFamily="34" charset="0"/>
                <a:ea typeface="+mj-ea"/>
                <a:cs typeface="Arial" panose="020B0604020202020204" pitchFamily="34" charset="0"/>
              </a:rPr>
              <a:t>PART 03</a:t>
            </a:r>
            <a:endParaRPr lang="zh-CN" altLang="en-US" sz="2250" dirty="0">
              <a:solidFill>
                <a:schemeClr val="tx1">
                  <a:lumMod val="65000"/>
                  <a:lumOff val="35000"/>
                </a:schemeClr>
              </a:solidFill>
              <a:latin typeface="Arial" panose="020B0604020202020204" pitchFamily="34" charset="0"/>
              <a:ea typeface="+mj-ea"/>
              <a:cs typeface="Arial" panose="020B0604020202020204" pitchFamily="34" charset="0"/>
            </a:endParaRPr>
          </a:p>
        </p:txBody>
      </p:sp>
      <p:grpSp>
        <p:nvGrpSpPr>
          <p:cNvPr id="54" name="组合 53">
            <a:extLst>
              <a:ext uri="{FF2B5EF4-FFF2-40B4-BE49-F238E27FC236}">
                <a16:creationId xmlns:a16="http://schemas.microsoft.com/office/drawing/2014/main" id="{A0F65C2E-B741-4FFE-85D6-6D558BA01FA4}"/>
              </a:ext>
            </a:extLst>
          </p:cNvPr>
          <p:cNvGrpSpPr/>
          <p:nvPr/>
        </p:nvGrpSpPr>
        <p:grpSpPr>
          <a:xfrm>
            <a:off x="4052827" y="2505429"/>
            <a:ext cx="1477008" cy="1477008"/>
            <a:chOff x="304800" y="673100"/>
            <a:chExt cx="4000500" cy="4000500"/>
          </a:xfrm>
          <a:effectLst>
            <a:outerShdw blurRad="444500" dist="254000" dir="8100000" algn="tr" rotWithShape="0">
              <a:prstClr val="black">
                <a:alpha val="50000"/>
              </a:prstClr>
            </a:outerShdw>
          </a:effectLst>
        </p:grpSpPr>
        <p:sp>
          <p:nvSpPr>
            <p:cNvPr id="55" name="同心圆 17">
              <a:extLst>
                <a:ext uri="{FF2B5EF4-FFF2-40B4-BE49-F238E27FC236}">
                  <a16:creationId xmlns:a16="http://schemas.microsoft.com/office/drawing/2014/main" id="{0CA0614B-73C7-4E26-B35A-21EA0E9C923E}"/>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latin typeface="+mj-ea"/>
                <a:ea typeface="+mj-ea"/>
              </a:endParaRPr>
            </a:p>
          </p:txBody>
        </p:sp>
        <p:sp>
          <p:nvSpPr>
            <p:cNvPr id="56" name="椭圆 55">
              <a:extLst>
                <a:ext uri="{FF2B5EF4-FFF2-40B4-BE49-F238E27FC236}">
                  <a16:creationId xmlns:a16="http://schemas.microsoft.com/office/drawing/2014/main" id="{55BA42D5-E67A-48D2-8628-C5FB383F1BCD}"/>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latin typeface="+mj-ea"/>
                <a:ea typeface="+mj-ea"/>
              </a:endParaRPr>
            </a:p>
          </p:txBody>
        </p:sp>
      </p:grpSp>
      <p:sp>
        <p:nvSpPr>
          <p:cNvPr id="57" name="TextBox 13">
            <a:extLst>
              <a:ext uri="{FF2B5EF4-FFF2-40B4-BE49-F238E27FC236}">
                <a16:creationId xmlns:a16="http://schemas.microsoft.com/office/drawing/2014/main" id="{3ADDA03C-5D37-4B42-AA19-12813ACD55AB}"/>
              </a:ext>
            </a:extLst>
          </p:cNvPr>
          <p:cNvSpPr txBox="1"/>
          <p:nvPr/>
        </p:nvSpPr>
        <p:spPr>
          <a:xfrm>
            <a:off x="4234631" y="2737376"/>
            <a:ext cx="1269558" cy="1081963"/>
          </a:xfrm>
          <a:prstGeom prst="rect">
            <a:avLst/>
          </a:prstGeom>
          <a:noFill/>
        </p:spPr>
        <p:txBody>
          <a:bodyPr wrap="square" lIns="0" tIns="0" rIns="0" bIns="0" rtlCol="0">
            <a:spAutoFit/>
          </a:bodyPr>
          <a:lstStyle/>
          <a:p>
            <a:r>
              <a:rPr lang="en-US" altLang="zh-CN" sz="7031" b="1" dirty="0">
                <a:solidFill>
                  <a:srgbClr val="006AB6"/>
                </a:solidFill>
                <a:latin typeface="Arial" panose="020B0604020202020204" pitchFamily="34" charset="0"/>
                <a:ea typeface="+mj-ea"/>
                <a:cs typeface="Arial" panose="020B0604020202020204" pitchFamily="34" charset="0"/>
              </a:rPr>
              <a:t>03</a:t>
            </a:r>
            <a:endParaRPr lang="zh-CN" altLang="en-US" sz="7031" b="1" dirty="0">
              <a:solidFill>
                <a:srgbClr val="006AB6"/>
              </a:solidFill>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317640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500"/>
                                        <p:tgtEl>
                                          <p:spTgt spid="54"/>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57"/>
                                        </p:tgtEl>
                                        <p:attrNameLst>
                                          <p:attrName>style.visibility</p:attrName>
                                        </p:attrNameLst>
                                      </p:cBhvr>
                                      <p:to>
                                        <p:strVal val="visible"/>
                                      </p:to>
                                    </p:set>
                                    <p:animEffect transition="in" filter="fade">
                                      <p:cBhvr>
                                        <p:cTn id="15" dur="500"/>
                                        <p:tgtEl>
                                          <p:spTgt spid="57"/>
                                        </p:tgtEl>
                                      </p:cBhvr>
                                    </p:animEffect>
                                    <p:anim calcmode="lin" valueType="num">
                                      <p:cBhvr>
                                        <p:cTn id="16" dur="500" fill="hold"/>
                                        <p:tgtEl>
                                          <p:spTgt spid="57"/>
                                        </p:tgtEl>
                                        <p:attrNameLst>
                                          <p:attrName>ppt_x</p:attrName>
                                        </p:attrNameLst>
                                      </p:cBhvr>
                                      <p:tavLst>
                                        <p:tav tm="0">
                                          <p:val>
                                            <p:strVal val="#ppt_x"/>
                                          </p:val>
                                        </p:tav>
                                        <p:tav tm="100000">
                                          <p:val>
                                            <p:strVal val="#ppt_x"/>
                                          </p:val>
                                        </p:tav>
                                      </p:tavLst>
                                    </p:anim>
                                    <p:anim calcmode="lin" valueType="num">
                                      <p:cBhvr>
                                        <p:cTn id="17" dur="500" fill="hold"/>
                                        <p:tgtEl>
                                          <p:spTgt spid="57"/>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2" presetClass="entr" presetSubtype="8" fill="hold" grpId="0" nodeType="afterEffect">
                                  <p:stCondLst>
                                    <p:cond delay="0"/>
                                  </p:stCondLst>
                                  <p:childTnLst>
                                    <p:set>
                                      <p:cBhvr>
                                        <p:cTn id="20" dur="1" fill="hold">
                                          <p:stCondLst>
                                            <p:cond delay="0"/>
                                          </p:stCondLst>
                                        </p:cTn>
                                        <p:tgtEl>
                                          <p:spTgt spid="51"/>
                                        </p:tgtEl>
                                        <p:attrNameLst>
                                          <p:attrName>style.visibility</p:attrName>
                                        </p:attrNameLst>
                                      </p:cBhvr>
                                      <p:to>
                                        <p:strVal val="visible"/>
                                      </p:to>
                                    </p:set>
                                    <p:anim calcmode="lin" valueType="num">
                                      <p:cBhvr additive="base">
                                        <p:cTn id="21" dur="500"/>
                                        <p:tgtEl>
                                          <p:spTgt spid="51"/>
                                        </p:tgtEl>
                                        <p:attrNameLst>
                                          <p:attrName>ppt_x</p:attrName>
                                        </p:attrNameLst>
                                      </p:cBhvr>
                                      <p:tavLst>
                                        <p:tav tm="0">
                                          <p:val>
                                            <p:strVal val="#ppt_x-#ppt_w*1.125000"/>
                                          </p:val>
                                        </p:tav>
                                        <p:tav tm="100000">
                                          <p:val>
                                            <p:strVal val="#ppt_x"/>
                                          </p:val>
                                        </p:tav>
                                      </p:tavLst>
                                    </p:anim>
                                    <p:animEffect transition="in" filter="wipe(right)">
                                      <p:cBhvr>
                                        <p:cTn id="22" dur="500"/>
                                        <p:tgtEl>
                                          <p:spTgt spid="51"/>
                                        </p:tgtEl>
                                      </p:cBhvr>
                                    </p:animEffect>
                                  </p:childTnLst>
                                </p:cTn>
                              </p:par>
                            </p:childTnLst>
                          </p:cTn>
                        </p:par>
                        <p:par>
                          <p:cTn id="23" fill="hold">
                            <p:stCondLst>
                              <p:cond delay="2000"/>
                            </p:stCondLst>
                            <p:childTnLst>
                              <p:par>
                                <p:cTn id="24" presetID="47" presetClass="entr" presetSubtype="0" fill="hold" grpId="0" nodeType="afterEffect">
                                  <p:stCondLst>
                                    <p:cond delay="0"/>
                                  </p:stCondLst>
                                  <p:childTnLst>
                                    <p:set>
                                      <p:cBhvr>
                                        <p:cTn id="25" dur="1" fill="hold">
                                          <p:stCondLst>
                                            <p:cond delay="0"/>
                                          </p:stCondLst>
                                        </p:cTn>
                                        <p:tgtEl>
                                          <p:spTgt spid="53"/>
                                        </p:tgtEl>
                                        <p:attrNameLst>
                                          <p:attrName>style.visibility</p:attrName>
                                        </p:attrNameLst>
                                      </p:cBhvr>
                                      <p:to>
                                        <p:strVal val="visible"/>
                                      </p:to>
                                    </p:set>
                                    <p:animEffect transition="in" filter="fade">
                                      <p:cBhvr>
                                        <p:cTn id="26" dur="500"/>
                                        <p:tgtEl>
                                          <p:spTgt spid="53"/>
                                        </p:tgtEl>
                                      </p:cBhvr>
                                    </p:animEffect>
                                    <p:anim calcmode="lin" valueType="num">
                                      <p:cBhvr>
                                        <p:cTn id="27" dur="500" fill="hold"/>
                                        <p:tgtEl>
                                          <p:spTgt spid="53"/>
                                        </p:tgtEl>
                                        <p:attrNameLst>
                                          <p:attrName>ppt_x</p:attrName>
                                        </p:attrNameLst>
                                      </p:cBhvr>
                                      <p:tavLst>
                                        <p:tav tm="0">
                                          <p:val>
                                            <p:strVal val="#ppt_x"/>
                                          </p:val>
                                        </p:tav>
                                        <p:tav tm="100000">
                                          <p:val>
                                            <p:strVal val="#ppt_x"/>
                                          </p:val>
                                        </p:tav>
                                      </p:tavLst>
                                    </p:anim>
                                    <p:anim calcmode="lin" valueType="num">
                                      <p:cBhvr>
                                        <p:cTn id="28" dur="5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3" grpId="0"/>
      <p:bldP spid="5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04A97541-C407-4837-8656-9E8B598407A5}"/>
              </a:ext>
            </a:extLst>
          </p:cNvPr>
          <p:cNvGrpSpPr/>
          <p:nvPr/>
        </p:nvGrpSpPr>
        <p:grpSpPr>
          <a:xfrm>
            <a:off x="408577" y="531599"/>
            <a:ext cx="3886559" cy="819215"/>
            <a:chOff x="1020583" y="1732757"/>
            <a:chExt cx="3886559" cy="819215"/>
          </a:xfrm>
        </p:grpSpPr>
        <p:sp>
          <p:nvSpPr>
            <p:cNvPr id="32" name="文本框 31">
              <a:extLst>
                <a:ext uri="{FF2B5EF4-FFF2-40B4-BE49-F238E27FC236}">
                  <a16:creationId xmlns:a16="http://schemas.microsoft.com/office/drawing/2014/main" id="{6B0B077C-D152-440C-94B2-BC9ACC6415DA}"/>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GCN</a:t>
              </a:r>
              <a:endPar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endParaRPr>
            </a:p>
          </p:txBody>
        </p:sp>
        <p:cxnSp>
          <p:nvCxnSpPr>
            <p:cNvPr id="33" name="直接连接符 32">
              <a:extLst>
                <a:ext uri="{FF2B5EF4-FFF2-40B4-BE49-F238E27FC236}">
                  <a16:creationId xmlns:a16="http://schemas.microsoft.com/office/drawing/2014/main" id="{5D9025F0-E244-4FAB-8CD3-2F951BA8C29B}"/>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2" name="组合 1">
            <a:extLst>
              <a:ext uri="{FF2B5EF4-FFF2-40B4-BE49-F238E27FC236}">
                <a16:creationId xmlns:a16="http://schemas.microsoft.com/office/drawing/2014/main" id="{C1693AF0-8EFF-4B1F-8E90-0314CEC08D91}"/>
              </a:ext>
            </a:extLst>
          </p:cNvPr>
          <p:cNvGrpSpPr/>
          <p:nvPr/>
        </p:nvGrpSpPr>
        <p:grpSpPr>
          <a:xfrm>
            <a:off x="1070925" y="1782749"/>
            <a:ext cx="9124818" cy="523220"/>
            <a:chOff x="1070925" y="1782749"/>
            <a:chExt cx="9124818" cy="523220"/>
          </a:xfrm>
        </p:grpSpPr>
        <p:grpSp>
          <p:nvGrpSpPr>
            <p:cNvPr id="8" name="组合 7">
              <a:extLst>
                <a:ext uri="{FF2B5EF4-FFF2-40B4-BE49-F238E27FC236}">
                  <a16:creationId xmlns:a16="http://schemas.microsoft.com/office/drawing/2014/main" id="{44E11A91-659C-4D19-A7BF-0C0E795CFDE0}"/>
                </a:ext>
              </a:extLst>
            </p:cNvPr>
            <p:cNvGrpSpPr/>
            <p:nvPr/>
          </p:nvGrpSpPr>
          <p:grpSpPr>
            <a:xfrm>
              <a:off x="1070925" y="1782749"/>
              <a:ext cx="1306516" cy="523220"/>
              <a:chOff x="1230923" y="4449515"/>
              <a:chExt cx="1306516" cy="523220"/>
            </a:xfrm>
          </p:grpSpPr>
          <p:sp>
            <p:nvSpPr>
              <p:cNvPr id="9" name="文本框 8">
                <a:extLst>
                  <a:ext uri="{FF2B5EF4-FFF2-40B4-BE49-F238E27FC236}">
                    <a16:creationId xmlns:a16="http://schemas.microsoft.com/office/drawing/2014/main" id="{1E2BCEB7-166C-40E9-A6FC-86F61CC09CB4}"/>
                  </a:ext>
                </a:extLst>
              </p:cNvPr>
              <p:cNvSpPr txBox="1"/>
              <p:nvPr/>
            </p:nvSpPr>
            <p:spPr>
              <a:xfrm>
                <a:off x="1394473" y="4449515"/>
                <a:ext cx="11429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目的：</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0" name="矩形 9">
                <a:extLst>
                  <a:ext uri="{FF2B5EF4-FFF2-40B4-BE49-F238E27FC236}">
                    <a16:creationId xmlns:a16="http://schemas.microsoft.com/office/drawing/2014/main" id="{AAB50344-1BED-426F-84F1-C62531020660}"/>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11" name="文本框 10">
              <a:extLst>
                <a:ext uri="{FF2B5EF4-FFF2-40B4-BE49-F238E27FC236}">
                  <a16:creationId xmlns:a16="http://schemas.microsoft.com/office/drawing/2014/main" id="{31753196-0BBE-4503-8FF3-39F84FAADFA6}"/>
                </a:ext>
              </a:extLst>
            </p:cNvPr>
            <p:cNvSpPr txBox="1"/>
            <p:nvPr/>
          </p:nvSpPr>
          <p:spPr>
            <a:xfrm>
              <a:off x="3228646" y="1798138"/>
              <a:ext cx="6967097"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为图中的节点学习得到一个合适的向量表示</a:t>
              </a:r>
            </a:p>
          </p:txBody>
        </p:sp>
      </p:grpSp>
      <p:grpSp>
        <p:nvGrpSpPr>
          <p:cNvPr id="3" name="组合 2">
            <a:extLst>
              <a:ext uri="{FF2B5EF4-FFF2-40B4-BE49-F238E27FC236}">
                <a16:creationId xmlns:a16="http://schemas.microsoft.com/office/drawing/2014/main" id="{193ABA56-A708-487B-9287-6FA2B61E17E4}"/>
              </a:ext>
            </a:extLst>
          </p:cNvPr>
          <p:cNvGrpSpPr/>
          <p:nvPr/>
        </p:nvGrpSpPr>
        <p:grpSpPr>
          <a:xfrm>
            <a:off x="1070925" y="2755119"/>
            <a:ext cx="6089530" cy="523220"/>
            <a:chOff x="1070925" y="2800002"/>
            <a:chExt cx="6089530" cy="523220"/>
          </a:xfrm>
        </p:grpSpPr>
        <p:grpSp>
          <p:nvGrpSpPr>
            <p:cNvPr id="12" name="组合 11">
              <a:extLst>
                <a:ext uri="{FF2B5EF4-FFF2-40B4-BE49-F238E27FC236}">
                  <a16:creationId xmlns:a16="http://schemas.microsoft.com/office/drawing/2014/main" id="{DE060180-EF32-4434-9E80-0674911D7499}"/>
                </a:ext>
              </a:extLst>
            </p:cNvPr>
            <p:cNvGrpSpPr/>
            <p:nvPr/>
          </p:nvGrpSpPr>
          <p:grpSpPr>
            <a:xfrm>
              <a:off x="1070925" y="2800002"/>
              <a:ext cx="1306516" cy="523220"/>
              <a:chOff x="1230923" y="4449515"/>
              <a:chExt cx="1306516" cy="523220"/>
            </a:xfrm>
          </p:grpSpPr>
          <p:sp>
            <p:nvSpPr>
              <p:cNvPr id="13" name="文本框 12">
                <a:extLst>
                  <a:ext uri="{FF2B5EF4-FFF2-40B4-BE49-F238E27FC236}">
                    <a16:creationId xmlns:a16="http://schemas.microsoft.com/office/drawing/2014/main" id="{7BBEB349-41E8-40E5-85BA-A5B46AB230ED}"/>
                  </a:ext>
                </a:extLst>
              </p:cNvPr>
              <p:cNvSpPr txBox="1"/>
              <p:nvPr/>
            </p:nvSpPr>
            <p:spPr>
              <a:xfrm>
                <a:off x="1394473" y="4449515"/>
                <a:ext cx="11429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输入：</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6D0F3E34-3CA9-40A8-98A2-4D5AC9FA9E83}"/>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D7C543BA-795D-43D4-AAD8-D7D7EAD05724}"/>
                    </a:ext>
                  </a:extLst>
                </p:cNvPr>
                <p:cNvSpPr txBox="1"/>
                <p:nvPr/>
              </p:nvSpPr>
              <p:spPr>
                <a:xfrm>
                  <a:off x="3228646" y="2815391"/>
                  <a:ext cx="3931809"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𝐺</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𝑉</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𝐸</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oMath>
                    </m:oMathPara>
                  </a14:m>
                  <a:endPar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15" name="文本框 14">
                  <a:extLst>
                    <a:ext uri="{FF2B5EF4-FFF2-40B4-BE49-F238E27FC236}">
                      <a16:creationId xmlns:a16="http://schemas.microsoft.com/office/drawing/2014/main" id="{D7C543BA-795D-43D4-AAD8-D7D7EAD05724}"/>
                    </a:ext>
                  </a:extLst>
                </p:cNvPr>
                <p:cNvSpPr txBox="1">
                  <a:spLocks noRot="1" noChangeAspect="1" noMove="1" noResize="1" noEditPoints="1" noAdjustHandles="1" noChangeArrowheads="1" noChangeShapeType="1" noTextEdit="1"/>
                </p:cNvSpPr>
                <p:nvPr/>
              </p:nvSpPr>
              <p:spPr>
                <a:xfrm>
                  <a:off x="3228646" y="2815391"/>
                  <a:ext cx="3931809" cy="492443"/>
                </a:xfrm>
                <a:prstGeom prst="rect">
                  <a:avLst/>
                </a:prstGeom>
                <a:blipFill>
                  <a:blip r:embed="rId3"/>
                  <a:stretch>
                    <a:fillRect/>
                  </a:stretch>
                </a:blipFill>
              </p:spPr>
              <p:txBody>
                <a:bodyPr/>
                <a:lstStyle/>
                <a:p>
                  <a:r>
                    <a:rPr lang="zh-CN" altLang="en-US">
                      <a:noFill/>
                    </a:rPr>
                    <a:t> </a:t>
                  </a:r>
                </a:p>
              </p:txBody>
            </p:sp>
          </mc:Fallback>
        </mc:AlternateContent>
      </p:grpSp>
      <p:grpSp>
        <p:nvGrpSpPr>
          <p:cNvPr id="4" name="组合 3">
            <a:extLst>
              <a:ext uri="{FF2B5EF4-FFF2-40B4-BE49-F238E27FC236}">
                <a16:creationId xmlns:a16="http://schemas.microsoft.com/office/drawing/2014/main" id="{4A9D981D-EDC5-40B3-B51F-49366C9319D8}"/>
              </a:ext>
            </a:extLst>
          </p:cNvPr>
          <p:cNvGrpSpPr/>
          <p:nvPr/>
        </p:nvGrpSpPr>
        <p:grpSpPr>
          <a:xfrm>
            <a:off x="1070925" y="3727488"/>
            <a:ext cx="6089530" cy="523220"/>
            <a:chOff x="1070925" y="3817255"/>
            <a:chExt cx="6089530" cy="523220"/>
          </a:xfrm>
        </p:grpSpPr>
        <p:grpSp>
          <p:nvGrpSpPr>
            <p:cNvPr id="16" name="组合 15">
              <a:extLst>
                <a:ext uri="{FF2B5EF4-FFF2-40B4-BE49-F238E27FC236}">
                  <a16:creationId xmlns:a16="http://schemas.microsoft.com/office/drawing/2014/main" id="{A5FE3779-3415-45D3-9EB0-0CF365C6F62A}"/>
                </a:ext>
              </a:extLst>
            </p:cNvPr>
            <p:cNvGrpSpPr/>
            <p:nvPr/>
          </p:nvGrpSpPr>
          <p:grpSpPr>
            <a:xfrm>
              <a:off x="1070925" y="3817255"/>
              <a:ext cx="1306516" cy="523220"/>
              <a:chOff x="1230923" y="4449515"/>
              <a:chExt cx="1306516" cy="523220"/>
            </a:xfrm>
          </p:grpSpPr>
          <p:sp>
            <p:nvSpPr>
              <p:cNvPr id="17" name="文本框 16">
                <a:extLst>
                  <a:ext uri="{FF2B5EF4-FFF2-40B4-BE49-F238E27FC236}">
                    <a16:creationId xmlns:a16="http://schemas.microsoft.com/office/drawing/2014/main" id="{3813DFDC-E3C5-47F6-BA69-C77BEAC05A0D}"/>
                  </a:ext>
                </a:extLst>
              </p:cNvPr>
              <p:cNvSpPr txBox="1"/>
              <p:nvPr/>
            </p:nvSpPr>
            <p:spPr>
              <a:xfrm>
                <a:off x="1394473" y="4449515"/>
                <a:ext cx="11429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输出：</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1AD71976-5DC6-499C-8706-EC9517131248}"/>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19" name="文本框 18">
              <a:extLst>
                <a:ext uri="{FF2B5EF4-FFF2-40B4-BE49-F238E27FC236}">
                  <a16:creationId xmlns:a16="http://schemas.microsoft.com/office/drawing/2014/main" id="{7E4C392B-5C9F-4D1C-A812-CBD68346BFB6}"/>
                </a:ext>
              </a:extLst>
            </p:cNvPr>
            <p:cNvSpPr txBox="1"/>
            <p:nvPr/>
          </p:nvSpPr>
          <p:spPr>
            <a:xfrm>
              <a:off x="3228646" y="3832644"/>
              <a:ext cx="3931809"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节点向量</a:t>
              </a:r>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grpSp>
      <p:grpSp>
        <p:nvGrpSpPr>
          <p:cNvPr id="30" name="组合 29">
            <a:extLst>
              <a:ext uri="{FF2B5EF4-FFF2-40B4-BE49-F238E27FC236}">
                <a16:creationId xmlns:a16="http://schemas.microsoft.com/office/drawing/2014/main" id="{4458237B-B831-4DE8-A192-D6464DC2D949}"/>
              </a:ext>
            </a:extLst>
          </p:cNvPr>
          <p:cNvGrpSpPr/>
          <p:nvPr/>
        </p:nvGrpSpPr>
        <p:grpSpPr>
          <a:xfrm>
            <a:off x="1070925" y="4699858"/>
            <a:ext cx="10421660" cy="892552"/>
            <a:chOff x="1106925" y="4766446"/>
            <a:chExt cx="10421660" cy="892552"/>
          </a:xfrm>
        </p:grpSpPr>
        <p:grpSp>
          <p:nvGrpSpPr>
            <p:cNvPr id="21" name="组合 20">
              <a:extLst>
                <a:ext uri="{FF2B5EF4-FFF2-40B4-BE49-F238E27FC236}">
                  <a16:creationId xmlns:a16="http://schemas.microsoft.com/office/drawing/2014/main" id="{D0A204DE-AAB6-4C07-8989-99A5A946B921}"/>
                </a:ext>
              </a:extLst>
            </p:cNvPr>
            <p:cNvGrpSpPr/>
            <p:nvPr/>
          </p:nvGrpSpPr>
          <p:grpSpPr>
            <a:xfrm>
              <a:off x="1106925" y="4951112"/>
              <a:ext cx="2276354" cy="523220"/>
              <a:chOff x="1230923" y="4449515"/>
              <a:chExt cx="2276354" cy="523220"/>
            </a:xfrm>
          </p:grpSpPr>
          <p:sp>
            <p:nvSpPr>
              <p:cNvPr id="23" name="文本框 22">
                <a:extLst>
                  <a:ext uri="{FF2B5EF4-FFF2-40B4-BE49-F238E27FC236}">
                    <a16:creationId xmlns:a16="http://schemas.microsoft.com/office/drawing/2014/main" id="{EA5416E4-C077-475F-9CA9-E93F5DB058D4}"/>
                  </a:ext>
                </a:extLst>
              </p:cNvPr>
              <p:cNvSpPr txBox="1"/>
              <p:nvPr/>
            </p:nvSpPr>
            <p:spPr>
              <a:xfrm>
                <a:off x="1394472" y="4449515"/>
                <a:ext cx="211280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核心思想：</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4" name="矩形 23">
                <a:extLst>
                  <a:ext uri="{FF2B5EF4-FFF2-40B4-BE49-F238E27FC236}">
                    <a16:creationId xmlns:a16="http://schemas.microsoft.com/office/drawing/2014/main" id="{CA7C1266-2CB8-4F7F-9865-3B3620B07469}"/>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22" name="文本框 21">
              <a:extLst>
                <a:ext uri="{FF2B5EF4-FFF2-40B4-BE49-F238E27FC236}">
                  <a16:creationId xmlns:a16="http://schemas.microsoft.com/office/drawing/2014/main" id="{A3775122-17A1-4AEC-B23C-6494CA4788E4}"/>
                </a:ext>
              </a:extLst>
            </p:cNvPr>
            <p:cNvSpPr txBox="1"/>
            <p:nvPr/>
          </p:nvSpPr>
          <p:spPr>
            <a:xfrm>
              <a:off x="3228646" y="4766446"/>
              <a:ext cx="8299939"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图中的每个节点无时无刻不因为</a:t>
              </a:r>
              <a:r>
                <a:rPr lang="zh-CN" altLang="en-US" sz="2600" dirty="0">
                  <a:solidFill>
                    <a:prstClr val="black"/>
                  </a:solidFill>
                  <a:latin typeface="微软雅黑" panose="020B0503020204020204" pitchFamily="34" charset="-122"/>
                  <a:ea typeface="微软雅黑" panose="020B0503020204020204" pitchFamily="34" charset="-122"/>
                </a:rPr>
                <a:t>邻居节点和更远节点的影响而不断改变自身状态，直到达到最终的平衡</a:t>
              </a:r>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grpSp>
      <p:grpSp>
        <p:nvGrpSpPr>
          <p:cNvPr id="31" name="组合 30">
            <a:extLst>
              <a:ext uri="{FF2B5EF4-FFF2-40B4-BE49-F238E27FC236}">
                <a16:creationId xmlns:a16="http://schemas.microsoft.com/office/drawing/2014/main" id="{0E88975D-369B-4DC7-AAF6-28CBFB0784CF}"/>
              </a:ext>
            </a:extLst>
          </p:cNvPr>
          <p:cNvGrpSpPr/>
          <p:nvPr/>
        </p:nvGrpSpPr>
        <p:grpSpPr>
          <a:xfrm>
            <a:off x="1070925" y="5672228"/>
            <a:ext cx="10421660" cy="523220"/>
            <a:chOff x="1106925" y="5789440"/>
            <a:chExt cx="10421660" cy="523220"/>
          </a:xfrm>
        </p:grpSpPr>
        <p:grpSp>
          <p:nvGrpSpPr>
            <p:cNvPr id="26" name="组合 25">
              <a:extLst>
                <a:ext uri="{FF2B5EF4-FFF2-40B4-BE49-F238E27FC236}">
                  <a16:creationId xmlns:a16="http://schemas.microsoft.com/office/drawing/2014/main" id="{9342DAC7-6A58-4870-B83E-0D4F7520C517}"/>
                </a:ext>
              </a:extLst>
            </p:cNvPr>
            <p:cNvGrpSpPr/>
            <p:nvPr/>
          </p:nvGrpSpPr>
          <p:grpSpPr>
            <a:xfrm>
              <a:off x="1106925" y="5789440"/>
              <a:ext cx="2276354" cy="523220"/>
              <a:chOff x="1230923" y="4449515"/>
              <a:chExt cx="2276354" cy="523220"/>
            </a:xfrm>
          </p:grpSpPr>
          <p:sp>
            <p:nvSpPr>
              <p:cNvPr id="27" name="文本框 26">
                <a:extLst>
                  <a:ext uri="{FF2B5EF4-FFF2-40B4-BE49-F238E27FC236}">
                    <a16:creationId xmlns:a16="http://schemas.microsoft.com/office/drawing/2014/main" id="{D1DD5593-1BCE-4C52-A459-6612E49AE81F}"/>
                  </a:ext>
                </a:extLst>
              </p:cNvPr>
              <p:cNvSpPr txBox="1"/>
              <p:nvPr/>
            </p:nvSpPr>
            <p:spPr>
              <a:xfrm>
                <a:off x="1394472" y="4449515"/>
                <a:ext cx="211280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dirty="0">
                    <a:solidFill>
                      <a:prstClr val="black"/>
                    </a:solidFill>
                    <a:latin typeface="微软雅黑" panose="020B0503020204020204" pitchFamily="34" charset="-122"/>
                    <a:ea typeface="微软雅黑" panose="020B0503020204020204" pitchFamily="34" charset="-122"/>
                  </a:rPr>
                  <a:t>本质</a:t>
                </a: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8" name="矩形 27">
                <a:extLst>
                  <a:ext uri="{FF2B5EF4-FFF2-40B4-BE49-F238E27FC236}">
                    <a16:creationId xmlns:a16="http://schemas.microsoft.com/office/drawing/2014/main" id="{E1F29E8D-4666-42AE-8432-1950C3391F58}"/>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29" name="文本框 28">
              <a:extLst>
                <a:ext uri="{FF2B5EF4-FFF2-40B4-BE49-F238E27FC236}">
                  <a16:creationId xmlns:a16="http://schemas.microsoft.com/office/drawing/2014/main" id="{A4C7C4F6-9938-4CE5-9DF8-FA07C87C52B4}"/>
                </a:ext>
              </a:extLst>
            </p:cNvPr>
            <p:cNvSpPr txBox="1"/>
            <p:nvPr/>
          </p:nvSpPr>
          <p:spPr>
            <a:xfrm>
              <a:off x="3228646" y="5804829"/>
              <a:ext cx="8299939"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节点的特征在图上的流动</a:t>
              </a:r>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598318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750"/>
                                        <p:tgtEl>
                                          <p:spTgt spid="25"/>
                                        </p:tgtEl>
                                        <p:attrNameLst>
                                          <p:attrName>ppt_x</p:attrName>
                                        </p:attrNameLst>
                                      </p:cBhvr>
                                      <p:tavLst>
                                        <p:tav tm="0">
                                          <p:val>
                                            <p:strVal val="#ppt_x-#ppt_w*1.125000"/>
                                          </p:val>
                                        </p:tav>
                                        <p:tav tm="100000">
                                          <p:val>
                                            <p:strVal val="#ppt_x"/>
                                          </p:val>
                                        </p:tav>
                                      </p:tavLst>
                                    </p:anim>
                                    <p:animEffect transition="in" filter="wipe(right)">
                                      <p:cBhvr>
                                        <p:cTn id="8"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04A97541-C407-4837-8656-9E8B598407A5}"/>
              </a:ext>
            </a:extLst>
          </p:cNvPr>
          <p:cNvGrpSpPr/>
          <p:nvPr/>
        </p:nvGrpSpPr>
        <p:grpSpPr>
          <a:xfrm>
            <a:off x="408576" y="531599"/>
            <a:ext cx="5816378" cy="819215"/>
            <a:chOff x="1020582" y="1732757"/>
            <a:chExt cx="5816378" cy="819215"/>
          </a:xfrm>
        </p:grpSpPr>
        <p:sp>
          <p:nvSpPr>
            <p:cNvPr id="32" name="文本框 31">
              <a:extLst>
                <a:ext uri="{FF2B5EF4-FFF2-40B4-BE49-F238E27FC236}">
                  <a16:creationId xmlns:a16="http://schemas.microsoft.com/office/drawing/2014/main" id="{6B0B077C-D152-440C-94B2-BC9ACC6415DA}"/>
                </a:ext>
              </a:extLst>
            </p:cNvPr>
            <p:cNvSpPr txBox="1"/>
            <p:nvPr/>
          </p:nvSpPr>
          <p:spPr>
            <a:xfrm flipH="1">
              <a:off x="1020582" y="1919106"/>
              <a:ext cx="5816378"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GCN - </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例子：图上的热量传播</a:t>
              </a:r>
            </a:p>
          </p:txBody>
        </p:sp>
        <p:cxnSp>
          <p:nvCxnSpPr>
            <p:cNvPr id="33" name="直接连接符 32">
              <a:extLst>
                <a:ext uri="{FF2B5EF4-FFF2-40B4-BE49-F238E27FC236}">
                  <a16:creationId xmlns:a16="http://schemas.microsoft.com/office/drawing/2014/main" id="{5D9025F0-E244-4FAB-8CD3-2F951BA8C29B}"/>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20" name="组合 19">
            <a:extLst>
              <a:ext uri="{FF2B5EF4-FFF2-40B4-BE49-F238E27FC236}">
                <a16:creationId xmlns:a16="http://schemas.microsoft.com/office/drawing/2014/main" id="{E882CEC1-FC91-4B12-8606-838375337802}"/>
              </a:ext>
            </a:extLst>
          </p:cNvPr>
          <p:cNvGrpSpPr/>
          <p:nvPr/>
        </p:nvGrpSpPr>
        <p:grpSpPr>
          <a:xfrm>
            <a:off x="1070925" y="1642732"/>
            <a:ext cx="10050150" cy="1252202"/>
            <a:chOff x="1070925" y="1790443"/>
            <a:chExt cx="10050150" cy="1252202"/>
          </a:xfrm>
        </p:grpSpPr>
        <p:grpSp>
          <p:nvGrpSpPr>
            <p:cNvPr id="21" name="组合 20">
              <a:extLst>
                <a:ext uri="{FF2B5EF4-FFF2-40B4-BE49-F238E27FC236}">
                  <a16:creationId xmlns:a16="http://schemas.microsoft.com/office/drawing/2014/main" id="{C1BB1FBF-D307-45A1-A841-96938E558960}"/>
                </a:ext>
              </a:extLst>
            </p:cNvPr>
            <p:cNvGrpSpPr/>
            <p:nvPr/>
          </p:nvGrpSpPr>
          <p:grpSpPr>
            <a:xfrm>
              <a:off x="1070925" y="2154934"/>
              <a:ext cx="2649980" cy="523220"/>
              <a:chOff x="1230923" y="4821700"/>
              <a:chExt cx="2649980" cy="523220"/>
            </a:xfrm>
          </p:grpSpPr>
          <p:sp>
            <p:nvSpPr>
              <p:cNvPr id="23" name="文本框 22">
                <a:extLst>
                  <a:ext uri="{FF2B5EF4-FFF2-40B4-BE49-F238E27FC236}">
                    <a16:creationId xmlns:a16="http://schemas.microsoft.com/office/drawing/2014/main" id="{9E63DF21-A52E-40D2-A8B6-50DD071BFA34}"/>
                  </a:ext>
                </a:extLst>
              </p:cNvPr>
              <p:cNvSpPr txBox="1"/>
              <p:nvPr/>
            </p:nvSpPr>
            <p:spPr>
              <a:xfrm>
                <a:off x="1394473" y="4821700"/>
                <a:ext cx="248643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牛顿冷却定律：</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4" name="矩形 23">
                <a:extLst>
                  <a:ext uri="{FF2B5EF4-FFF2-40B4-BE49-F238E27FC236}">
                    <a16:creationId xmlns:a16="http://schemas.microsoft.com/office/drawing/2014/main" id="{C023C0B0-0161-4F1F-90E1-927591D45F83}"/>
                  </a:ext>
                </a:extLst>
              </p:cNvPr>
              <p:cNvSpPr/>
              <p:nvPr/>
            </p:nvSpPr>
            <p:spPr>
              <a:xfrm>
                <a:off x="1230923" y="5047310"/>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grpSp>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B0265229-579B-4D37-ACEB-3378D0A7635B}"/>
                    </a:ext>
                  </a:extLst>
                </p:cNvPr>
                <p:cNvSpPr txBox="1"/>
                <p:nvPr/>
              </p:nvSpPr>
              <p:spPr>
                <a:xfrm>
                  <a:off x="4065674" y="1790443"/>
                  <a:ext cx="7055401" cy="125220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f>
                          <m:f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fPr>
                          <m:num>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𝑑𝑇</m:t>
                            </m:r>
                          </m:num>
                          <m:den>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𝑑𝑡</m:t>
                            </m:r>
                          </m:den>
                        </m:f>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𝑘</m:t>
                        </m:r>
                        <m:d>
                          <m:dPr>
                            <m:ctrlP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dPr>
                          <m:e>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𝑇</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𝐶</m:t>
                            </m:r>
                          </m:e>
                        </m:d>
                      </m:oMath>
                    </m:oMathPara>
                  </a14:m>
                  <a:endParaRPr kumimoji="0" lang="en-US" altLang="zh-CN" sz="2600" b="0" i="1" u="none" strike="noStrike" kern="1200" cap="none" spc="0" normalizeH="0" baseline="0" noProof="0" dirty="0">
                    <a:ln>
                      <a:noFill/>
                    </a:ln>
                    <a:solidFill>
                      <a:prstClr val="black"/>
                    </a:solidFill>
                    <a:effectLst/>
                    <a:uLnTx/>
                    <a:uFillTx/>
                    <a:latin typeface="Cambria Math" panose="02040503050406030204" pitchFamily="18" charset="0"/>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US" altLang="zh-CN" sz="2600" b="0" i="1" u="none" strike="noStrike" kern="1200" cap="none" spc="0" normalizeH="0" baseline="0" noProof="0" dirty="0" smtClean="0">
                          <a:ln>
                            <a:noFill/>
                          </a:ln>
                          <a:solidFill>
                            <a:prstClr val="black"/>
                          </a:solidFill>
                          <a:effectLst/>
                          <a:uLnTx/>
                          <a:uFillTx/>
                          <a:latin typeface="Cambria Math" panose="02040503050406030204" pitchFamily="18" charset="0"/>
                          <a:ea typeface="微软雅黑" panose="020B0503020204020204" pitchFamily="34" charset="-122"/>
                        </a:rPr>
                        <m:t>𝑇</m:t>
                      </m:r>
                      <m:r>
                        <a:rPr lang="zh-CN" altLang="en-US" sz="2600" i="1" dirty="0">
                          <a:solidFill>
                            <a:prstClr val="black"/>
                          </a:solidFill>
                          <a:latin typeface="Cambria Math" panose="02040503050406030204" pitchFamily="18" charset="0"/>
                          <a:ea typeface="微软雅黑" panose="020B0503020204020204" pitchFamily="34" charset="-122"/>
                        </a:rPr>
                        <m:t>：</m:t>
                      </m:r>
                    </m:oMath>
                  </a14:m>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物体当前温度；</a:t>
                  </a:r>
                  <a14:m>
                    <m:oMath xmlns:m="http://schemas.openxmlformats.org/officeDocument/2006/math">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𝐶</m:t>
                      </m:r>
                      <m:r>
                        <a:rPr lang="zh-CN" altLang="en-US" sz="2600" i="1">
                          <a:solidFill>
                            <a:prstClr val="black"/>
                          </a:solidFill>
                          <a:latin typeface="Cambria Math" panose="02040503050406030204" pitchFamily="18" charset="0"/>
                          <a:ea typeface="微软雅黑" panose="020B0503020204020204" pitchFamily="34" charset="-122"/>
                        </a:rPr>
                        <m:t>：</m:t>
                      </m:r>
                    </m:oMath>
                  </a14:m>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环境温度；</a:t>
                  </a:r>
                  <a14:m>
                    <m:oMath xmlns:m="http://schemas.openxmlformats.org/officeDocument/2006/math">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𝑘</m:t>
                      </m:r>
                      <m:r>
                        <a:rPr lang="zh-CN" altLang="en-US" sz="2600" i="1">
                          <a:solidFill>
                            <a:prstClr val="black"/>
                          </a:solidFill>
                          <a:latin typeface="Cambria Math" panose="02040503050406030204" pitchFamily="18" charset="0"/>
                          <a:ea typeface="微软雅黑" panose="020B0503020204020204" pitchFamily="34" charset="-122"/>
                        </a:rPr>
                        <m:t>：</m:t>
                      </m:r>
                    </m:oMath>
                  </a14:m>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比例系数</a:t>
                  </a:r>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22" name="文本框 21">
                  <a:extLst>
                    <a:ext uri="{FF2B5EF4-FFF2-40B4-BE49-F238E27FC236}">
                      <a16:creationId xmlns:a16="http://schemas.microsoft.com/office/drawing/2014/main" id="{B0265229-579B-4D37-ACEB-3378D0A7635B}"/>
                    </a:ext>
                  </a:extLst>
                </p:cNvPr>
                <p:cNvSpPr txBox="1">
                  <a:spLocks noRot="1" noChangeAspect="1" noMove="1" noResize="1" noEditPoints="1" noAdjustHandles="1" noChangeArrowheads="1" noChangeShapeType="1" noTextEdit="1"/>
                </p:cNvSpPr>
                <p:nvPr/>
              </p:nvSpPr>
              <p:spPr>
                <a:xfrm>
                  <a:off x="4065674" y="1790443"/>
                  <a:ext cx="7055401" cy="1252202"/>
                </a:xfrm>
                <a:prstGeom prst="rect">
                  <a:avLst/>
                </a:prstGeom>
                <a:blipFill>
                  <a:blip r:embed="rId3"/>
                  <a:stretch>
                    <a:fillRect r="-951" b="-11650"/>
                  </a:stretch>
                </a:blipFill>
              </p:spPr>
              <p:txBody>
                <a:bodyPr/>
                <a:lstStyle/>
                <a:p>
                  <a:r>
                    <a:rPr lang="zh-CN" altLang="en-US">
                      <a:noFill/>
                    </a:rPr>
                    <a:t> </a:t>
                  </a:r>
                </a:p>
              </p:txBody>
            </p:sp>
          </mc:Fallback>
        </mc:AlternateContent>
      </p:grpSp>
      <p:grpSp>
        <p:nvGrpSpPr>
          <p:cNvPr id="27" name="组合 26">
            <a:extLst>
              <a:ext uri="{FF2B5EF4-FFF2-40B4-BE49-F238E27FC236}">
                <a16:creationId xmlns:a16="http://schemas.microsoft.com/office/drawing/2014/main" id="{41CD9E3F-246D-4C31-83CC-BD43639ADB43}"/>
              </a:ext>
            </a:extLst>
          </p:cNvPr>
          <p:cNvGrpSpPr/>
          <p:nvPr/>
        </p:nvGrpSpPr>
        <p:grpSpPr>
          <a:xfrm>
            <a:off x="1070925" y="3225287"/>
            <a:ext cx="4239628" cy="523220"/>
            <a:chOff x="1230923" y="4639454"/>
            <a:chExt cx="4239628" cy="523220"/>
          </a:xfrm>
        </p:grpSpPr>
        <p:sp>
          <p:nvSpPr>
            <p:cNvPr id="29" name="文本框 28">
              <a:extLst>
                <a:ext uri="{FF2B5EF4-FFF2-40B4-BE49-F238E27FC236}">
                  <a16:creationId xmlns:a16="http://schemas.microsoft.com/office/drawing/2014/main" id="{5D169A2E-0E28-4E2B-BAA6-B32C385C9FB5}"/>
                </a:ext>
              </a:extLst>
            </p:cNvPr>
            <p:cNvSpPr txBox="1"/>
            <p:nvPr/>
          </p:nvSpPr>
          <p:spPr>
            <a:xfrm>
              <a:off x="1394472" y="4639454"/>
              <a:ext cx="4076079"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图上的热量传播</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30" name="矩形 29">
              <a:extLst>
                <a:ext uri="{FF2B5EF4-FFF2-40B4-BE49-F238E27FC236}">
                  <a16:creationId xmlns:a16="http://schemas.microsoft.com/office/drawing/2014/main" id="{EE5EDB8E-F1F0-467C-8DFA-45B3D93A16BD}"/>
                </a:ext>
              </a:extLst>
            </p:cNvPr>
            <p:cNvSpPr/>
            <p:nvPr/>
          </p:nvSpPr>
          <p:spPr>
            <a:xfrm>
              <a:off x="1230923" y="4865064"/>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grpSp>
      <p:pic>
        <p:nvPicPr>
          <p:cNvPr id="2" name="图片 1">
            <a:extLst>
              <a:ext uri="{FF2B5EF4-FFF2-40B4-BE49-F238E27FC236}">
                <a16:creationId xmlns:a16="http://schemas.microsoft.com/office/drawing/2014/main" id="{5D62F0F7-9D18-4A1B-BB2D-4F36843A9B61}"/>
              </a:ext>
            </a:extLst>
          </p:cNvPr>
          <p:cNvPicPr>
            <a:picLocks noChangeAspect="1"/>
          </p:cNvPicPr>
          <p:nvPr/>
        </p:nvPicPr>
        <p:blipFill>
          <a:blip r:embed="rId4"/>
          <a:stretch>
            <a:fillRect/>
          </a:stretch>
        </p:blipFill>
        <p:spPr>
          <a:xfrm>
            <a:off x="4719710" y="3253312"/>
            <a:ext cx="6345920" cy="3460874"/>
          </a:xfrm>
          <a:prstGeom prst="rect">
            <a:avLst/>
          </a:prstGeom>
        </p:spPr>
      </p:pic>
    </p:spTree>
    <p:extLst>
      <p:ext uri="{BB962C8B-B14F-4D97-AF65-F5344CB8AC3E}">
        <p14:creationId xmlns:p14="http://schemas.microsoft.com/office/powerpoint/2010/main" val="2565386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750"/>
                                        <p:tgtEl>
                                          <p:spTgt spid="25"/>
                                        </p:tgtEl>
                                        <p:attrNameLst>
                                          <p:attrName>ppt_x</p:attrName>
                                        </p:attrNameLst>
                                      </p:cBhvr>
                                      <p:tavLst>
                                        <p:tav tm="0">
                                          <p:val>
                                            <p:strVal val="#ppt_x-#ppt_w*1.125000"/>
                                          </p:val>
                                        </p:tav>
                                        <p:tav tm="100000">
                                          <p:val>
                                            <p:strVal val="#ppt_x"/>
                                          </p:val>
                                        </p:tav>
                                      </p:tavLst>
                                    </p:anim>
                                    <p:animEffect transition="in" filter="wipe(right)">
                                      <p:cBhvr>
                                        <p:cTn id="8"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04A97541-C407-4837-8656-9E8B598407A5}"/>
              </a:ext>
            </a:extLst>
          </p:cNvPr>
          <p:cNvGrpSpPr/>
          <p:nvPr/>
        </p:nvGrpSpPr>
        <p:grpSpPr>
          <a:xfrm>
            <a:off x="408576" y="531599"/>
            <a:ext cx="5513922" cy="819215"/>
            <a:chOff x="1020582" y="1732757"/>
            <a:chExt cx="5513922" cy="819215"/>
          </a:xfrm>
        </p:grpSpPr>
        <p:sp>
          <p:nvSpPr>
            <p:cNvPr id="32" name="文本框 31">
              <a:extLst>
                <a:ext uri="{FF2B5EF4-FFF2-40B4-BE49-F238E27FC236}">
                  <a16:creationId xmlns:a16="http://schemas.microsoft.com/office/drawing/2014/main" id="{6B0B077C-D152-440C-94B2-BC9ACC6415DA}"/>
                </a:ext>
              </a:extLst>
            </p:cNvPr>
            <p:cNvSpPr txBox="1"/>
            <p:nvPr/>
          </p:nvSpPr>
          <p:spPr>
            <a:xfrm flipH="1">
              <a:off x="1020582" y="1919106"/>
              <a:ext cx="5513922"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GCN - </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例子：图上的热量传播</a:t>
              </a:r>
            </a:p>
          </p:txBody>
        </p:sp>
        <p:cxnSp>
          <p:nvCxnSpPr>
            <p:cNvPr id="33" name="直接连接符 32">
              <a:extLst>
                <a:ext uri="{FF2B5EF4-FFF2-40B4-BE49-F238E27FC236}">
                  <a16:creationId xmlns:a16="http://schemas.microsoft.com/office/drawing/2014/main" id="{5D9025F0-E244-4FAB-8CD3-2F951BA8C29B}"/>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pic>
        <p:nvPicPr>
          <p:cNvPr id="2" name="图片 1">
            <a:extLst>
              <a:ext uri="{FF2B5EF4-FFF2-40B4-BE49-F238E27FC236}">
                <a16:creationId xmlns:a16="http://schemas.microsoft.com/office/drawing/2014/main" id="{5D62F0F7-9D18-4A1B-BB2D-4F36843A9B61}"/>
              </a:ext>
            </a:extLst>
          </p:cNvPr>
          <p:cNvPicPr>
            <a:picLocks noChangeAspect="1"/>
          </p:cNvPicPr>
          <p:nvPr/>
        </p:nvPicPr>
        <p:blipFill>
          <a:blip r:embed="rId3"/>
          <a:stretch>
            <a:fillRect/>
          </a:stretch>
        </p:blipFill>
        <p:spPr>
          <a:xfrm>
            <a:off x="5711483" y="1213497"/>
            <a:ext cx="6345920" cy="3460874"/>
          </a:xfrm>
          <a:prstGeom prst="rect">
            <a:avLst/>
          </a:prstGeom>
        </p:spPr>
      </p:pic>
      <p:grpSp>
        <p:nvGrpSpPr>
          <p:cNvPr id="19" name="组合 18">
            <a:extLst>
              <a:ext uri="{FF2B5EF4-FFF2-40B4-BE49-F238E27FC236}">
                <a16:creationId xmlns:a16="http://schemas.microsoft.com/office/drawing/2014/main" id="{A314CF24-FCDB-487C-A379-35F51D88CBF3}"/>
              </a:ext>
            </a:extLst>
          </p:cNvPr>
          <p:cNvGrpSpPr/>
          <p:nvPr/>
        </p:nvGrpSpPr>
        <p:grpSpPr>
          <a:xfrm>
            <a:off x="734593" y="1700935"/>
            <a:ext cx="5859304" cy="492443"/>
            <a:chOff x="1230923" y="4449515"/>
            <a:chExt cx="5859304" cy="492443"/>
          </a:xfrm>
        </p:grpSpPr>
        <mc:AlternateContent xmlns:mc="http://schemas.openxmlformats.org/markup-compatibility/2006" xmlns:a14="http://schemas.microsoft.com/office/drawing/2010/main">
          <mc:Choice Requires="a14">
            <p:sp>
              <p:nvSpPr>
                <p:cNvPr id="26" name="文本框 25">
                  <a:extLst>
                    <a:ext uri="{FF2B5EF4-FFF2-40B4-BE49-F238E27FC236}">
                      <a16:creationId xmlns:a16="http://schemas.microsoft.com/office/drawing/2014/main" id="{BDA3F7D9-DB7E-470F-A5E7-AAC4ED9BA60E}"/>
                    </a:ext>
                  </a:extLst>
                </p:cNvPr>
                <p:cNvSpPr txBox="1"/>
                <p:nvPr/>
              </p:nvSpPr>
              <p:spPr>
                <a:xfrm>
                  <a:off x="1394472" y="4449515"/>
                  <a:ext cx="5695755"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𝐷</m:t>
                      </m:r>
                    </m:oMath>
                  </a14:m>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lang="zh-CN" altLang="en-US" sz="2600" dirty="0">
                      <a:solidFill>
                        <a:prstClr val="black"/>
                      </a:solidFill>
                      <a:latin typeface="微软雅黑" panose="020B0503020204020204" pitchFamily="34" charset="-122"/>
                      <a:ea typeface="微软雅黑" panose="020B0503020204020204" pitchFamily="34" charset="-122"/>
                    </a:rPr>
                    <a:t>度矩阵，</a:t>
                  </a: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𝐷</m:t>
                          </m:r>
                        </m:e>
                        <m:sub>
                          <m:r>
                            <a:rPr lang="en-US" altLang="zh-CN" sz="2600" b="0" i="1" smtClean="0">
                              <a:solidFill>
                                <a:prstClr val="black"/>
                              </a:solidFill>
                              <a:latin typeface="Cambria Math" panose="02040503050406030204" pitchFamily="18" charset="0"/>
                              <a:ea typeface="微软雅黑" panose="020B0503020204020204" pitchFamily="34" charset="-122"/>
                            </a:rPr>
                            <m:t>𝑖𝑖</m:t>
                          </m:r>
                        </m:sub>
                      </m:sSub>
                      <m:r>
                        <a:rPr lang="en-US" altLang="zh-CN" sz="2600" b="0" i="1" smtClean="0">
                          <a:solidFill>
                            <a:prstClr val="black"/>
                          </a:solidFill>
                          <a:latin typeface="Cambria Math" panose="02040503050406030204" pitchFamily="18" charset="0"/>
                          <a:ea typeface="微软雅黑" panose="020B0503020204020204" pitchFamily="34" charset="-122"/>
                        </a:rPr>
                        <m:t>=</m:t>
                      </m:r>
                      <m:func>
                        <m:funcPr>
                          <m:ctrlPr>
                            <a:rPr lang="en-US" altLang="zh-CN" sz="2600" b="0" i="1" smtClean="0">
                              <a:solidFill>
                                <a:prstClr val="black"/>
                              </a:solidFill>
                              <a:latin typeface="Cambria Math" panose="02040503050406030204" pitchFamily="18" charset="0"/>
                              <a:ea typeface="微软雅黑" panose="020B0503020204020204" pitchFamily="34" charset="-122"/>
                            </a:rPr>
                          </m:ctrlPr>
                        </m:funcPr>
                        <m:fName>
                          <m:r>
                            <m:rPr>
                              <m:sty m:val="p"/>
                            </m:rPr>
                            <a:rPr lang="en-US" altLang="zh-CN" sz="2600" b="0" i="0" smtClean="0">
                              <a:solidFill>
                                <a:prstClr val="black"/>
                              </a:solidFill>
                              <a:latin typeface="Cambria Math" panose="02040503050406030204" pitchFamily="18" charset="0"/>
                              <a:ea typeface="微软雅黑" panose="020B0503020204020204" pitchFamily="34" charset="-122"/>
                            </a:rPr>
                            <m:t>deg</m:t>
                          </m:r>
                        </m:fName>
                        <m:e>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e>
                          </m:d>
                        </m:e>
                      </m:func>
                    </m:oMath>
                  </a14:m>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26" name="文本框 25">
                  <a:extLst>
                    <a:ext uri="{FF2B5EF4-FFF2-40B4-BE49-F238E27FC236}">
                      <a16:creationId xmlns:a16="http://schemas.microsoft.com/office/drawing/2014/main" id="{BDA3F7D9-DB7E-470F-A5E7-AAC4ED9BA60E}"/>
                    </a:ext>
                  </a:extLst>
                </p:cNvPr>
                <p:cNvSpPr txBox="1">
                  <a:spLocks noRot="1" noChangeAspect="1" noMove="1" noResize="1" noEditPoints="1" noAdjustHandles="1" noChangeArrowheads="1" noChangeShapeType="1" noTextEdit="1"/>
                </p:cNvSpPr>
                <p:nvPr/>
              </p:nvSpPr>
              <p:spPr>
                <a:xfrm>
                  <a:off x="1394472" y="4449515"/>
                  <a:ext cx="5695755" cy="492443"/>
                </a:xfrm>
                <a:prstGeom prst="rect">
                  <a:avLst/>
                </a:prstGeom>
                <a:blipFill>
                  <a:blip r:embed="rId4"/>
                  <a:stretch>
                    <a:fillRect t="-11111" b="-30864"/>
                  </a:stretch>
                </a:blipFill>
              </p:spPr>
              <p:txBody>
                <a:bodyPr/>
                <a:lstStyle/>
                <a:p>
                  <a:r>
                    <a:rPr lang="zh-CN" altLang="en-US">
                      <a:noFill/>
                    </a:rPr>
                    <a:t> </a:t>
                  </a:r>
                </a:p>
              </p:txBody>
            </p:sp>
          </mc:Fallback>
        </mc:AlternateContent>
        <p:sp>
          <p:nvSpPr>
            <p:cNvPr id="28" name="矩形 27">
              <a:extLst>
                <a:ext uri="{FF2B5EF4-FFF2-40B4-BE49-F238E27FC236}">
                  <a16:creationId xmlns:a16="http://schemas.microsoft.com/office/drawing/2014/main" id="{D345E48A-3F47-41CB-9C37-651578102429}"/>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31" name="组合 30">
            <a:extLst>
              <a:ext uri="{FF2B5EF4-FFF2-40B4-BE49-F238E27FC236}">
                <a16:creationId xmlns:a16="http://schemas.microsoft.com/office/drawing/2014/main" id="{A2CBDD47-C6FD-4437-A6DC-5C575FF28BCD}"/>
              </a:ext>
            </a:extLst>
          </p:cNvPr>
          <p:cNvGrpSpPr/>
          <p:nvPr/>
        </p:nvGrpSpPr>
        <p:grpSpPr>
          <a:xfrm>
            <a:off x="734593" y="2442705"/>
            <a:ext cx="5859304" cy="492443"/>
            <a:chOff x="1230923" y="4449515"/>
            <a:chExt cx="5859304" cy="492443"/>
          </a:xfrm>
        </p:grpSpPr>
        <mc:AlternateContent xmlns:mc="http://schemas.openxmlformats.org/markup-compatibility/2006" xmlns:a14="http://schemas.microsoft.com/office/drawing/2010/main">
          <mc:Choice Requires="a14">
            <p:sp>
              <p:nvSpPr>
                <p:cNvPr id="34" name="文本框 33">
                  <a:extLst>
                    <a:ext uri="{FF2B5EF4-FFF2-40B4-BE49-F238E27FC236}">
                      <a16:creationId xmlns:a16="http://schemas.microsoft.com/office/drawing/2014/main" id="{55DFD861-9C99-4094-9724-C1FC74463F45}"/>
                    </a:ext>
                  </a:extLst>
                </p:cNvPr>
                <p:cNvSpPr txBox="1"/>
                <p:nvPr/>
              </p:nvSpPr>
              <p:spPr>
                <a:xfrm>
                  <a:off x="1394472" y="4449515"/>
                  <a:ext cx="5695755"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𝐴</m:t>
                      </m:r>
                    </m:oMath>
                  </a14:m>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lang="zh-CN" altLang="en-US" sz="2600" noProof="0" dirty="0">
                      <a:solidFill>
                        <a:prstClr val="black"/>
                      </a:solidFill>
                      <a:latin typeface="微软雅黑" panose="020B0503020204020204" pitchFamily="34" charset="-122"/>
                      <a:ea typeface="微软雅黑" panose="020B0503020204020204" pitchFamily="34" charset="-122"/>
                    </a:rPr>
                    <a:t>邻接</a:t>
                  </a:r>
                  <a:r>
                    <a:rPr lang="zh-CN" altLang="en-US" sz="2600" dirty="0">
                      <a:solidFill>
                        <a:prstClr val="black"/>
                      </a:solidFill>
                      <a:latin typeface="微软雅黑" panose="020B0503020204020204" pitchFamily="34" charset="-122"/>
                      <a:ea typeface="微软雅黑" panose="020B0503020204020204" pitchFamily="34" charset="-122"/>
                    </a:rPr>
                    <a:t>矩阵</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34" name="文本框 33">
                  <a:extLst>
                    <a:ext uri="{FF2B5EF4-FFF2-40B4-BE49-F238E27FC236}">
                      <a16:creationId xmlns:a16="http://schemas.microsoft.com/office/drawing/2014/main" id="{55DFD861-9C99-4094-9724-C1FC74463F45}"/>
                    </a:ext>
                  </a:extLst>
                </p:cNvPr>
                <p:cNvSpPr txBox="1">
                  <a:spLocks noRot="1" noChangeAspect="1" noMove="1" noResize="1" noEditPoints="1" noAdjustHandles="1" noChangeArrowheads="1" noChangeShapeType="1" noTextEdit="1"/>
                </p:cNvSpPr>
                <p:nvPr/>
              </p:nvSpPr>
              <p:spPr>
                <a:xfrm>
                  <a:off x="1394472" y="4449515"/>
                  <a:ext cx="5695755" cy="492443"/>
                </a:xfrm>
                <a:prstGeom prst="rect">
                  <a:avLst/>
                </a:prstGeom>
                <a:blipFill>
                  <a:blip r:embed="rId5"/>
                  <a:stretch>
                    <a:fillRect t="-12500" b="-31250"/>
                  </a:stretch>
                </a:blipFill>
              </p:spPr>
              <p:txBody>
                <a:bodyPr/>
                <a:lstStyle/>
                <a:p>
                  <a:r>
                    <a:rPr lang="zh-CN" altLang="en-US">
                      <a:noFill/>
                    </a:rPr>
                    <a:t> </a:t>
                  </a:r>
                </a:p>
              </p:txBody>
            </p:sp>
          </mc:Fallback>
        </mc:AlternateContent>
        <p:sp>
          <p:nvSpPr>
            <p:cNvPr id="35" name="矩形 34">
              <a:extLst>
                <a:ext uri="{FF2B5EF4-FFF2-40B4-BE49-F238E27FC236}">
                  <a16:creationId xmlns:a16="http://schemas.microsoft.com/office/drawing/2014/main" id="{F20FAD3D-0AAF-4A97-A8F7-D9CB20E517D6}"/>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pic>
        <p:nvPicPr>
          <p:cNvPr id="3" name="图片 2">
            <a:extLst>
              <a:ext uri="{FF2B5EF4-FFF2-40B4-BE49-F238E27FC236}">
                <a16:creationId xmlns:a16="http://schemas.microsoft.com/office/drawing/2014/main" id="{43649217-DF90-4B24-B211-E346AE2916A7}"/>
              </a:ext>
            </a:extLst>
          </p:cNvPr>
          <p:cNvPicPr>
            <a:picLocks noChangeAspect="1"/>
          </p:cNvPicPr>
          <p:nvPr/>
        </p:nvPicPr>
        <p:blipFill>
          <a:blip r:embed="rId6"/>
          <a:stretch>
            <a:fillRect/>
          </a:stretch>
        </p:blipFill>
        <p:spPr>
          <a:xfrm>
            <a:off x="1604013" y="3003676"/>
            <a:ext cx="3741711" cy="850647"/>
          </a:xfrm>
          <a:prstGeom prst="rect">
            <a:avLst/>
          </a:prstGeom>
        </p:spPr>
      </p:pic>
      <p:grpSp>
        <p:nvGrpSpPr>
          <p:cNvPr id="36" name="组合 35">
            <a:extLst>
              <a:ext uri="{FF2B5EF4-FFF2-40B4-BE49-F238E27FC236}">
                <a16:creationId xmlns:a16="http://schemas.microsoft.com/office/drawing/2014/main" id="{F6DD2D51-3622-45C9-8158-871E98A53E9D}"/>
              </a:ext>
            </a:extLst>
          </p:cNvPr>
          <p:cNvGrpSpPr/>
          <p:nvPr/>
        </p:nvGrpSpPr>
        <p:grpSpPr>
          <a:xfrm>
            <a:off x="734593" y="3922851"/>
            <a:ext cx="5859304" cy="492443"/>
            <a:chOff x="1230923" y="4449515"/>
            <a:chExt cx="5859304" cy="492443"/>
          </a:xfrm>
        </p:grpSpPr>
        <mc:AlternateContent xmlns:mc="http://schemas.openxmlformats.org/markup-compatibility/2006" xmlns:a14="http://schemas.microsoft.com/office/drawing/2010/main">
          <mc:Choice Requires="a14">
            <p:sp>
              <p:nvSpPr>
                <p:cNvPr id="37" name="文本框 36">
                  <a:extLst>
                    <a:ext uri="{FF2B5EF4-FFF2-40B4-BE49-F238E27FC236}">
                      <a16:creationId xmlns:a16="http://schemas.microsoft.com/office/drawing/2014/main" id="{FECD3FC0-5EDA-4DC5-B1E8-4B267C1C6B36}"/>
                    </a:ext>
                  </a:extLst>
                </p:cNvPr>
                <p:cNvSpPr txBox="1"/>
                <p:nvPr/>
              </p:nvSpPr>
              <p:spPr>
                <a:xfrm>
                  <a:off x="1394472" y="4449515"/>
                  <a:ext cx="5695755"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𝐿</m:t>
                      </m:r>
                    </m:oMath>
                  </a14:m>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lang="zh-CN" altLang="en-US" sz="2600" dirty="0">
                      <a:solidFill>
                        <a:prstClr val="black"/>
                      </a:solidFill>
                      <a:latin typeface="微软雅黑" panose="020B0503020204020204" pitchFamily="34" charset="-122"/>
                      <a:ea typeface="微软雅黑" panose="020B0503020204020204" pitchFamily="34" charset="-122"/>
                    </a:rPr>
                    <a:t>拉普拉斯矩阵</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37" name="文本框 36">
                  <a:extLst>
                    <a:ext uri="{FF2B5EF4-FFF2-40B4-BE49-F238E27FC236}">
                      <a16:creationId xmlns:a16="http://schemas.microsoft.com/office/drawing/2014/main" id="{FECD3FC0-5EDA-4DC5-B1E8-4B267C1C6B36}"/>
                    </a:ext>
                  </a:extLst>
                </p:cNvPr>
                <p:cNvSpPr txBox="1">
                  <a:spLocks noRot="1" noChangeAspect="1" noMove="1" noResize="1" noEditPoints="1" noAdjustHandles="1" noChangeArrowheads="1" noChangeShapeType="1" noTextEdit="1"/>
                </p:cNvSpPr>
                <p:nvPr/>
              </p:nvSpPr>
              <p:spPr>
                <a:xfrm>
                  <a:off x="1394472" y="4449515"/>
                  <a:ext cx="5695755" cy="492443"/>
                </a:xfrm>
                <a:prstGeom prst="rect">
                  <a:avLst/>
                </a:prstGeom>
                <a:blipFill>
                  <a:blip r:embed="rId7"/>
                  <a:stretch>
                    <a:fillRect t="-12500" b="-31250"/>
                  </a:stretch>
                </a:blipFill>
              </p:spPr>
              <p:txBody>
                <a:bodyPr/>
                <a:lstStyle/>
                <a:p>
                  <a:r>
                    <a:rPr lang="zh-CN" altLang="en-US">
                      <a:noFill/>
                    </a:rPr>
                    <a:t> </a:t>
                  </a:r>
                </a:p>
              </p:txBody>
            </p:sp>
          </mc:Fallback>
        </mc:AlternateContent>
        <p:sp>
          <p:nvSpPr>
            <p:cNvPr id="38" name="矩形 37">
              <a:extLst>
                <a:ext uri="{FF2B5EF4-FFF2-40B4-BE49-F238E27FC236}">
                  <a16:creationId xmlns:a16="http://schemas.microsoft.com/office/drawing/2014/main" id="{D0FD6800-1246-436C-AC9F-87CE878F82A0}"/>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mc:AlternateContent xmlns:mc="http://schemas.openxmlformats.org/markup-compatibility/2006" xmlns:a14="http://schemas.microsoft.com/office/drawing/2010/main">
        <mc:Choice Requires="a14">
          <p:sp>
            <p:nvSpPr>
              <p:cNvPr id="40" name="文本框 39">
                <a:extLst>
                  <a:ext uri="{FF2B5EF4-FFF2-40B4-BE49-F238E27FC236}">
                    <a16:creationId xmlns:a16="http://schemas.microsoft.com/office/drawing/2014/main" id="{9DD3E12E-DFA2-4966-9861-086666D12FD5}"/>
                  </a:ext>
                </a:extLst>
              </p:cNvPr>
              <p:cNvSpPr txBox="1"/>
              <p:nvPr/>
            </p:nvSpPr>
            <p:spPr>
              <a:xfrm>
                <a:off x="1053717" y="4595804"/>
                <a:ext cx="5695755"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altLang="zh-CN" sz="2600" b="0" i="1" smtClean="0">
                        <a:solidFill>
                          <a:prstClr val="black"/>
                        </a:solidFill>
                        <a:latin typeface="Cambria Math" panose="02040503050406030204" pitchFamily="18" charset="0"/>
                        <a:ea typeface="微软雅黑" panose="020B0503020204020204" pitchFamily="34" charset="-122"/>
                      </a:rPr>
                      <m:t>𝐿</m:t>
                    </m:r>
                    <m: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𝐷</m:t>
                    </m:r>
                    <m: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𝐴</m:t>
                    </m:r>
                    <m:r>
                      <a:rPr lang="zh-CN" altLang="en-US" sz="2600" i="1">
                        <a:solidFill>
                          <a:prstClr val="black"/>
                        </a:solidFill>
                        <a:latin typeface="Cambria Math" panose="02040503050406030204" pitchFamily="18" charset="0"/>
                        <a:ea typeface="微软雅黑" panose="020B0503020204020204" pitchFamily="34" charset="-122"/>
                      </a:rPr>
                      <m:t>：</m:t>
                    </m:r>
                  </m:oMath>
                </a14:m>
                <a:r>
                  <a:rPr lang="zh-CN" altLang="en-US" sz="2600" b="0" dirty="0">
                    <a:solidFill>
                      <a:prstClr val="black"/>
                    </a:solidFill>
                    <a:latin typeface="微软雅黑" panose="020B0503020204020204" pitchFamily="34" charset="-122"/>
                    <a:ea typeface="微软雅黑" panose="020B0503020204020204" pitchFamily="34" charset="-122"/>
                  </a:rPr>
                  <a:t>组合拉普拉斯矩阵</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40" name="文本框 39">
                <a:extLst>
                  <a:ext uri="{FF2B5EF4-FFF2-40B4-BE49-F238E27FC236}">
                    <a16:creationId xmlns:a16="http://schemas.microsoft.com/office/drawing/2014/main" id="{9DD3E12E-DFA2-4966-9861-086666D12FD5}"/>
                  </a:ext>
                </a:extLst>
              </p:cNvPr>
              <p:cNvSpPr txBox="1">
                <a:spLocks noRot="1" noChangeAspect="1" noMove="1" noResize="1" noEditPoints="1" noAdjustHandles="1" noChangeArrowheads="1" noChangeShapeType="1" noTextEdit="1"/>
              </p:cNvSpPr>
              <p:nvPr/>
            </p:nvSpPr>
            <p:spPr>
              <a:xfrm>
                <a:off x="1053717" y="4595804"/>
                <a:ext cx="5695755" cy="492443"/>
              </a:xfrm>
              <a:prstGeom prst="rect">
                <a:avLst/>
              </a:prstGeom>
              <a:blipFill>
                <a:blip r:embed="rId8"/>
                <a:stretch>
                  <a:fillRect t="-11111" b="-2963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42" name="文本框 41">
                <a:extLst>
                  <a:ext uri="{FF2B5EF4-FFF2-40B4-BE49-F238E27FC236}">
                    <a16:creationId xmlns:a16="http://schemas.microsoft.com/office/drawing/2014/main" id="{FDEEF167-C18A-4626-AF7F-1FCD43020BBE}"/>
                  </a:ext>
                </a:extLst>
              </p:cNvPr>
              <p:cNvSpPr txBox="1"/>
              <p:nvPr/>
            </p:nvSpPr>
            <p:spPr>
              <a:xfrm>
                <a:off x="1053717" y="5169920"/>
                <a:ext cx="8617821" cy="6388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altLang="zh-CN" sz="2600" b="0" i="1" smtClean="0">
                        <a:solidFill>
                          <a:prstClr val="black"/>
                        </a:solidFill>
                        <a:latin typeface="Cambria Math" panose="02040503050406030204" pitchFamily="18" charset="0"/>
                        <a:ea typeface="微软雅黑" panose="020B0503020204020204" pitchFamily="34" charset="-122"/>
                      </a:rPr>
                      <m:t>𝐿</m:t>
                    </m:r>
                    <m:r>
                      <a:rPr lang="en-US" altLang="zh-CN" sz="2600" b="0" i="1" smtClean="0">
                        <a:solidFill>
                          <a:prstClr val="black"/>
                        </a:solidFill>
                        <a:latin typeface="Cambria Math" panose="02040503050406030204" pitchFamily="18" charset="0"/>
                        <a:ea typeface="微软雅黑" panose="020B0503020204020204" pitchFamily="34" charset="-122"/>
                      </a:rPr>
                      <m:t>=</m:t>
                    </m:r>
                    <m:sSup>
                      <m:sSupPr>
                        <m:ctrlPr>
                          <a:rPr lang="en-US" altLang="zh-CN" sz="2600" b="0" i="1" smtClean="0">
                            <a:solidFill>
                              <a:prstClr val="black"/>
                            </a:solidFill>
                            <a:latin typeface="Cambria Math" panose="02040503050406030204" pitchFamily="18" charset="0"/>
                            <a:ea typeface="微软雅黑" panose="020B0503020204020204" pitchFamily="34" charset="-122"/>
                          </a:rPr>
                        </m:ctrlPr>
                      </m:sSupPr>
                      <m:e>
                        <m:r>
                          <m:rPr>
                            <m:sty m:val="p"/>
                          </m:rPr>
                          <a:rPr lang="en-US" altLang="zh-CN" sz="2600" i="1">
                            <a:solidFill>
                              <a:prstClr val="black"/>
                            </a:solidFill>
                            <a:latin typeface="Cambria Math" panose="02040503050406030204" pitchFamily="18" charset="0"/>
                            <a:ea typeface="微软雅黑" panose="020B0503020204020204" pitchFamily="34" charset="-122"/>
                          </a:rPr>
                          <m:t>D</m:t>
                        </m:r>
                      </m:e>
                      <m:sup>
                        <m:f>
                          <m:fPr>
                            <m:ctrlPr>
                              <a:rPr lang="en-US" altLang="zh-CN" sz="2600" b="0" i="1" smtClean="0">
                                <a:solidFill>
                                  <a:prstClr val="black"/>
                                </a:solidFill>
                                <a:latin typeface="Cambria Math" panose="02040503050406030204" pitchFamily="18" charset="0"/>
                                <a:ea typeface="微软雅黑" panose="020B0503020204020204" pitchFamily="34" charset="-122"/>
                              </a:rPr>
                            </m:ctrlPr>
                          </m:fPr>
                          <m:num>
                            <m:r>
                              <a:rPr lang="en-US" altLang="zh-CN" sz="2600" b="0" i="1" smtClean="0">
                                <a:solidFill>
                                  <a:prstClr val="black"/>
                                </a:solidFill>
                                <a:latin typeface="Cambria Math" panose="02040503050406030204" pitchFamily="18" charset="0"/>
                                <a:ea typeface="微软雅黑" panose="020B0503020204020204" pitchFamily="34" charset="-122"/>
                              </a:rPr>
                              <m:t>1</m:t>
                            </m:r>
                          </m:num>
                          <m:den>
                            <m:r>
                              <a:rPr lang="en-US" altLang="zh-CN" sz="2600" b="0" i="1" smtClean="0">
                                <a:solidFill>
                                  <a:prstClr val="black"/>
                                </a:solidFill>
                                <a:latin typeface="Cambria Math" panose="02040503050406030204" pitchFamily="18" charset="0"/>
                                <a:ea typeface="微软雅黑" panose="020B0503020204020204" pitchFamily="34" charset="-122"/>
                              </a:rPr>
                              <m:t>2</m:t>
                            </m:r>
                          </m:den>
                        </m:f>
                      </m:sup>
                    </m:sSup>
                    <m:r>
                      <a:rPr lang="en-US" altLang="zh-CN" sz="2600" b="0" i="1" smtClean="0">
                        <a:solidFill>
                          <a:prstClr val="black"/>
                        </a:solidFill>
                        <a:latin typeface="Cambria Math" panose="02040503050406030204" pitchFamily="18" charset="0"/>
                        <a:ea typeface="微软雅黑" panose="020B0503020204020204" pitchFamily="34" charset="-122"/>
                      </a:rPr>
                      <m:t>𝐴</m:t>
                    </m:r>
                    <m:sSup>
                      <m:sSupPr>
                        <m:ctrlPr>
                          <a:rPr lang="en-US" altLang="zh-CN" sz="2600" b="0" i="1" smtClean="0">
                            <a:solidFill>
                              <a:prstClr val="black"/>
                            </a:solidFill>
                            <a:latin typeface="Cambria Math" panose="02040503050406030204" pitchFamily="18" charset="0"/>
                            <a:ea typeface="微软雅黑" panose="020B0503020204020204" pitchFamily="34" charset="-122"/>
                          </a:rPr>
                        </m:ctrlPr>
                      </m:sSupPr>
                      <m:e>
                        <m:r>
                          <a:rPr lang="en-US" altLang="zh-CN" sz="2600" b="0" i="1" smtClean="0">
                            <a:solidFill>
                              <a:prstClr val="black"/>
                            </a:solidFill>
                            <a:latin typeface="Cambria Math" panose="02040503050406030204" pitchFamily="18" charset="0"/>
                            <a:ea typeface="微软雅黑" panose="020B0503020204020204" pitchFamily="34" charset="-122"/>
                          </a:rPr>
                          <m:t>𝐷</m:t>
                        </m:r>
                      </m:e>
                      <m:sup>
                        <m:r>
                          <a:rPr lang="en-US" altLang="zh-CN" sz="2600" b="0" i="1" smtClean="0">
                            <a:solidFill>
                              <a:prstClr val="black"/>
                            </a:solidFill>
                            <a:latin typeface="Cambria Math" panose="02040503050406030204" pitchFamily="18" charset="0"/>
                            <a:ea typeface="微软雅黑" panose="020B0503020204020204" pitchFamily="34" charset="-122"/>
                          </a:rPr>
                          <m:t>−</m:t>
                        </m:r>
                        <m:f>
                          <m:fPr>
                            <m:ctrlPr>
                              <a:rPr lang="en-US" altLang="zh-CN" sz="2600" b="0" i="1" smtClean="0">
                                <a:solidFill>
                                  <a:prstClr val="black"/>
                                </a:solidFill>
                                <a:latin typeface="Cambria Math" panose="02040503050406030204" pitchFamily="18" charset="0"/>
                                <a:ea typeface="微软雅黑" panose="020B0503020204020204" pitchFamily="34" charset="-122"/>
                              </a:rPr>
                            </m:ctrlPr>
                          </m:fPr>
                          <m:num>
                            <m:r>
                              <a:rPr lang="en-US" altLang="zh-CN" sz="2600" b="0" i="1" smtClean="0">
                                <a:solidFill>
                                  <a:prstClr val="black"/>
                                </a:solidFill>
                                <a:latin typeface="Cambria Math" panose="02040503050406030204" pitchFamily="18" charset="0"/>
                                <a:ea typeface="微软雅黑" panose="020B0503020204020204" pitchFamily="34" charset="-122"/>
                              </a:rPr>
                              <m:t>1</m:t>
                            </m:r>
                          </m:num>
                          <m:den>
                            <m:r>
                              <a:rPr lang="en-US" altLang="zh-CN" sz="2600" b="0" i="1" smtClean="0">
                                <a:solidFill>
                                  <a:prstClr val="black"/>
                                </a:solidFill>
                                <a:latin typeface="Cambria Math" panose="02040503050406030204" pitchFamily="18" charset="0"/>
                                <a:ea typeface="微软雅黑" panose="020B0503020204020204" pitchFamily="34" charset="-122"/>
                              </a:rPr>
                              <m:t>2</m:t>
                            </m:r>
                          </m:den>
                        </m:f>
                      </m:sup>
                    </m:sSup>
                    <m:r>
                      <a:rPr lang="zh-CN" altLang="en-US" sz="2600" i="1">
                        <a:solidFill>
                          <a:prstClr val="black"/>
                        </a:solidFill>
                        <a:latin typeface="Cambria Math" panose="02040503050406030204" pitchFamily="18" charset="0"/>
                        <a:ea typeface="微软雅黑" panose="020B0503020204020204" pitchFamily="34" charset="-122"/>
                      </a:rPr>
                      <m:t>：</m:t>
                    </m:r>
                    <m:r>
                      <a:rPr lang="zh-CN" altLang="en-US" sz="2600" i="1" smtClean="0">
                        <a:solidFill>
                          <a:prstClr val="black"/>
                        </a:solidFill>
                        <a:latin typeface="Cambria Math" panose="02040503050406030204" pitchFamily="18" charset="0"/>
                        <a:ea typeface="微软雅黑" panose="020B0503020204020204" pitchFamily="34" charset="-122"/>
                      </a:rPr>
                      <m:t>对称</m:t>
                    </m:r>
                  </m:oMath>
                </a14:m>
                <a:r>
                  <a:rPr lang="zh-CN" altLang="en-US" sz="2600" b="0" dirty="0">
                    <a:solidFill>
                      <a:prstClr val="black"/>
                    </a:solidFill>
                    <a:latin typeface="微软雅黑" panose="020B0503020204020204" pitchFamily="34" charset="-122"/>
                    <a:ea typeface="微软雅黑" panose="020B0503020204020204" pitchFamily="34" charset="-122"/>
                  </a:rPr>
                  <a:t>归一化的拉普拉斯矩阵（论文中常用）</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p:sp>
            <p:nvSpPr>
              <p:cNvPr id="42" name="文本框 41">
                <a:extLst>
                  <a:ext uri="{FF2B5EF4-FFF2-40B4-BE49-F238E27FC236}">
                    <a16:creationId xmlns:a16="http://schemas.microsoft.com/office/drawing/2014/main" id="{FDEEF167-C18A-4626-AF7F-1FCD43020BBE}"/>
                  </a:ext>
                </a:extLst>
              </p:cNvPr>
              <p:cNvSpPr txBox="1">
                <a:spLocks noRot="1" noChangeAspect="1" noMove="1" noResize="1" noEditPoints="1" noAdjustHandles="1" noChangeArrowheads="1" noChangeShapeType="1" noTextEdit="1"/>
              </p:cNvSpPr>
              <p:nvPr/>
            </p:nvSpPr>
            <p:spPr>
              <a:xfrm>
                <a:off x="1053717" y="5169920"/>
                <a:ext cx="8617821" cy="638829"/>
              </a:xfrm>
              <a:prstGeom prst="rect">
                <a:avLst/>
              </a:prstGeom>
              <a:blipFill>
                <a:blip r:embed="rId9"/>
                <a:stretch>
                  <a:fillRect b="-2381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88144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750"/>
                                        <p:tgtEl>
                                          <p:spTgt spid="25"/>
                                        </p:tgtEl>
                                        <p:attrNameLst>
                                          <p:attrName>ppt_x</p:attrName>
                                        </p:attrNameLst>
                                      </p:cBhvr>
                                      <p:tavLst>
                                        <p:tav tm="0">
                                          <p:val>
                                            <p:strVal val="#ppt_x-#ppt_w*1.125000"/>
                                          </p:val>
                                        </p:tav>
                                        <p:tav tm="100000">
                                          <p:val>
                                            <p:strVal val="#ppt_x"/>
                                          </p:val>
                                        </p:tav>
                                      </p:tavLst>
                                    </p:anim>
                                    <p:animEffect transition="in" filter="wipe(right)">
                                      <p:cBhvr>
                                        <p:cTn id="8"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04A97541-C407-4837-8656-9E8B598407A5}"/>
              </a:ext>
            </a:extLst>
          </p:cNvPr>
          <p:cNvGrpSpPr/>
          <p:nvPr/>
        </p:nvGrpSpPr>
        <p:grpSpPr>
          <a:xfrm>
            <a:off x="408576" y="531599"/>
            <a:ext cx="5513922" cy="819215"/>
            <a:chOff x="1020582" y="1732757"/>
            <a:chExt cx="5513922" cy="819215"/>
          </a:xfrm>
        </p:grpSpPr>
        <p:sp>
          <p:nvSpPr>
            <p:cNvPr id="32" name="文本框 31">
              <a:extLst>
                <a:ext uri="{FF2B5EF4-FFF2-40B4-BE49-F238E27FC236}">
                  <a16:creationId xmlns:a16="http://schemas.microsoft.com/office/drawing/2014/main" id="{6B0B077C-D152-440C-94B2-BC9ACC6415DA}"/>
                </a:ext>
              </a:extLst>
            </p:cNvPr>
            <p:cNvSpPr txBox="1"/>
            <p:nvPr/>
          </p:nvSpPr>
          <p:spPr>
            <a:xfrm flipH="1">
              <a:off x="1020582" y="1919106"/>
              <a:ext cx="5513922"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GCN - </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例子：图上的热量传播</a:t>
              </a:r>
            </a:p>
          </p:txBody>
        </p:sp>
        <p:cxnSp>
          <p:nvCxnSpPr>
            <p:cNvPr id="33" name="直接连接符 32">
              <a:extLst>
                <a:ext uri="{FF2B5EF4-FFF2-40B4-BE49-F238E27FC236}">
                  <a16:creationId xmlns:a16="http://schemas.microsoft.com/office/drawing/2014/main" id="{5D9025F0-E244-4FAB-8CD3-2F951BA8C29B}"/>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29" name="组合 28">
            <a:extLst>
              <a:ext uri="{FF2B5EF4-FFF2-40B4-BE49-F238E27FC236}">
                <a16:creationId xmlns:a16="http://schemas.microsoft.com/office/drawing/2014/main" id="{EF3E4703-F401-4B1A-9BE5-7C5EA8184749}"/>
              </a:ext>
            </a:extLst>
          </p:cNvPr>
          <p:cNvGrpSpPr/>
          <p:nvPr/>
        </p:nvGrpSpPr>
        <p:grpSpPr>
          <a:xfrm>
            <a:off x="536593" y="1720772"/>
            <a:ext cx="3912662" cy="523220"/>
            <a:chOff x="1230923" y="4449515"/>
            <a:chExt cx="3912662" cy="523220"/>
          </a:xfrm>
        </p:grpSpPr>
        <p:sp>
          <p:nvSpPr>
            <p:cNvPr id="39" name="文本框 38">
              <a:extLst>
                <a:ext uri="{FF2B5EF4-FFF2-40B4-BE49-F238E27FC236}">
                  <a16:creationId xmlns:a16="http://schemas.microsoft.com/office/drawing/2014/main" id="{A9A81B49-A84F-432C-8F4C-BE1379F7EBC9}"/>
                </a:ext>
              </a:extLst>
            </p:cNvPr>
            <p:cNvSpPr txBox="1"/>
            <p:nvPr/>
          </p:nvSpPr>
          <p:spPr>
            <a:xfrm>
              <a:off x="1394473" y="4449515"/>
              <a:ext cx="3749112"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时间连续</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41" name="矩形 40">
              <a:extLst>
                <a:ext uri="{FF2B5EF4-FFF2-40B4-BE49-F238E27FC236}">
                  <a16:creationId xmlns:a16="http://schemas.microsoft.com/office/drawing/2014/main" id="{72459485-C17A-4848-828B-76FD3142C558}"/>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11" name="组合 10">
            <a:extLst>
              <a:ext uri="{FF2B5EF4-FFF2-40B4-BE49-F238E27FC236}">
                <a16:creationId xmlns:a16="http://schemas.microsoft.com/office/drawing/2014/main" id="{020042B7-C2C1-44D6-86DF-14F737AD4E73}"/>
              </a:ext>
            </a:extLst>
          </p:cNvPr>
          <p:cNvGrpSpPr/>
          <p:nvPr/>
        </p:nvGrpSpPr>
        <p:grpSpPr>
          <a:xfrm>
            <a:off x="545723" y="2642178"/>
            <a:ext cx="11100554" cy="2859140"/>
            <a:chOff x="536593" y="2483775"/>
            <a:chExt cx="11100554" cy="2859140"/>
          </a:xfrm>
        </p:grpSpPr>
        <p:pic>
          <p:nvPicPr>
            <p:cNvPr id="4" name="图片 3">
              <a:extLst>
                <a:ext uri="{FF2B5EF4-FFF2-40B4-BE49-F238E27FC236}">
                  <a16:creationId xmlns:a16="http://schemas.microsoft.com/office/drawing/2014/main" id="{57D1CF8E-0CCC-4E54-8AE7-EBDB535E6882}"/>
                </a:ext>
              </a:extLst>
            </p:cNvPr>
            <p:cNvPicPr>
              <a:picLocks noChangeAspect="1"/>
            </p:cNvPicPr>
            <p:nvPr/>
          </p:nvPicPr>
          <p:blipFill>
            <a:blip r:embed="rId3"/>
            <a:stretch>
              <a:fillRect/>
            </a:stretch>
          </p:blipFill>
          <p:spPr>
            <a:xfrm>
              <a:off x="536593" y="2483775"/>
              <a:ext cx="4287496" cy="2859140"/>
            </a:xfrm>
            <a:prstGeom prst="rect">
              <a:avLst/>
            </a:prstGeom>
          </p:spPr>
        </p:pic>
        <p:sp>
          <p:nvSpPr>
            <p:cNvPr id="6" name="箭头: 右 5">
              <a:extLst>
                <a:ext uri="{FF2B5EF4-FFF2-40B4-BE49-F238E27FC236}">
                  <a16:creationId xmlns:a16="http://schemas.microsoft.com/office/drawing/2014/main" id="{D17669A0-E78D-47E8-8829-C58F2D8608A7}"/>
                </a:ext>
              </a:extLst>
            </p:cNvPr>
            <p:cNvSpPr/>
            <p:nvPr/>
          </p:nvSpPr>
          <p:spPr>
            <a:xfrm>
              <a:off x="5109205" y="3596912"/>
              <a:ext cx="1252024" cy="6328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0B296218-D966-487B-BFE4-F6907039105F}"/>
                </a:ext>
              </a:extLst>
            </p:cNvPr>
            <p:cNvPicPr>
              <a:picLocks noChangeAspect="1"/>
            </p:cNvPicPr>
            <p:nvPr/>
          </p:nvPicPr>
          <p:blipFill>
            <a:blip r:embed="rId4"/>
            <a:stretch>
              <a:fillRect/>
            </a:stretch>
          </p:blipFill>
          <p:spPr>
            <a:xfrm>
              <a:off x="6646345" y="2591503"/>
              <a:ext cx="4990802" cy="2643685"/>
            </a:xfrm>
            <a:prstGeom prst="rect">
              <a:avLst/>
            </a:prstGeom>
          </p:spPr>
        </p:pic>
      </p:grpSp>
      <p:sp>
        <p:nvSpPr>
          <p:cNvPr id="9" name="矩形 8">
            <a:extLst>
              <a:ext uri="{FF2B5EF4-FFF2-40B4-BE49-F238E27FC236}">
                <a16:creationId xmlns:a16="http://schemas.microsoft.com/office/drawing/2014/main" id="{1CC9E0CE-B6D2-48AF-BB9B-EC11DB9C6A32}"/>
              </a:ext>
            </a:extLst>
          </p:cNvPr>
          <p:cNvSpPr/>
          <p:nvPr/>
        </p:nvSpPr>
        <p:spPr>
          <a:xfrm>
            <a:off x="545723" y="2613950"/>
            <a:ext cx="3347499" cy="789446"/>
          </a:xfrm>
          <a:prstGeom prst="rect">
            <a:avLst/>
          </a:prstGeom>
          <a:noFill/>
          <a:ln w="190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43" name="文本框 42">
                <a:extLst>
                  <a:ext uri="{FF2B5EF4-FFF2-40B4-BE49-F238E27FC236}">
                    <a16:creationId xmlns:a16="http://schemas.microsoft.com/office/drawing/2014/main" id="{18E22BDB-747B-4C8E-9BAD-EA658726B567}"/>
                  </a:ext>
                </a:extLst>
              </p:cNvPr>
              <p:cNvSpPr txBox="1"/>
              <p:nvPr/>
            </p:nvSpPr>
            <p:spPr>
              <a:xfrm>
                <a:off x="6655475" y="5852203"/>
                <a:ext cx="3824956" cy="5539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r>
                        <m:rPr>
                          <m:sty m:val="p"/>
                        </m:rPr>
                        <a:rPr lang="en-US" altLang="zh-CN" sz="3000" b="0" i="0" smtClean="0">
                          <a:solidFill>
                            <a:prstClr val="black"/>
                          </a:solidFill>
                          <a:latin typeface="Cambria Math" panose="02040503050406030204" pitchFamily="18" charset="0"/>
                          <a:ea typeface="微软雅黑" panose="020B0503020204020204" pitchFamily="34" charset="-122"/>
                        </a:rPr>
                        <m:t>Φ</m:t>
                      </m:r>
                      <m:r>
                        <a:rPr lang="en-US" altLang="zh-CN" sz="3000" b="0" i="1" smtClean="0">
                          <a:solidFill>
                            <a:prstClr val="black"/>
                          </a:solidFill>
                          <a:latin typeface="Cambria Math" panose="02040503050406030204" pitchFamily="18" charset="0"/>
                          <a:ea typeface="微软雅黑" panose="020B0503020204020204" pitchFamily="34" charset="-122"/>
                        </a:rPr>
                        <m:t>=</m:t>
                      </m:r>
                      <m:sSup>
                        <m:sSupPr>
                          <m:ctrlPr>
                            <a:rPr lang="en-US" altLang="zh-CN" sz="3000" b="0" i="1" smtClean="0">
                              <a:solidFill>
                                <a:prstClr val="black"/>
                              </a:solidFill>
                              <a:latin typeface="Cambria Math" panose="02040503050406030204" pitchFamily="18" charset="0"/>
                              <a:ea typeface="微软雅黑" panose="020B0503020204020204" pitchFamily="34" charset="-122"/>
                            </a:rPr>
                          </m:ctrlPr>
                        </m:sSupPr>
                        <m:e>
                          <m:d>
                            <m:dPr>
                              <m:ctrlPr>
                                <a:rPr lang="en-US" altLang="zh-CN" sz="3000" b="0" i="1" smtClean="0">
                                  <a:solidFill>
                                    <a:prstClr val="black"/>
                                  </a:solidFill>
                                  <a:latin typeface="Cambria Math" panose="02040503050406030204" pitchFamily="18" charset="0"/>
                                  <a:ea typeface="微软雅黑" panose="020B0503020204020204" pitchFamily="34" charset="-122"/>
                                </a:rPr>
                              </m:ctrlPr>
                            </m:dPr>
                            <m:e>
                              <m:sSub>
                                <m:sSubPr>
                                  <m:ctrlPr>
                                    <a:rPr lang="en-US" altLang="zh-CN" sz="3000" b="0" i="1" smtClean="0">
                                      <a:solidFill>
                                        <a:prstClr val="black"/>
                                      </a:solidFill>
                                      <a:latin typeface="Cambria Math" panose="02040503050406030204" pitchFamily="18" charset="0"/>
                                      <a:ea typeface="微软雅黑" panose="020B0503020204020204" pitchFamily="34" charset="-122"/>
                                    </a:rPr>
                                  </m:ctrlPr>
                                </m:sSubPr>
                                <m:e>
                                  <m:r>
                                    <a:rPr lang="en-US" altLang="zh-CN" sz="3000" b="0" i="1" smtClean="0">
                                      <a:solidFill>
                                        <a:prstClr val="black"/>
                                      </a:solidFill>
                                      <a:latin typeface="Cambria Math" panose="02040503050406030204" pitchFamily="18" charset="0"/>
                                      <a:ea typeface="微软雅黑" panose="020B0503020204020204" pitchFamily="34" charset="-122"/>
                                    </a:rPr>
                                    <m:t>𝜙</m:t>
                                  </m:r>
                                </m:e>
                                <m:sub>
                                  <m:r>
                                    <a:rPr lang="en-US" altLang="zh-CN" sz="3000" b="0" i="1" smtClean="0">
                                      <a:solidFill>
                                        <a:prstClr val="black"/>
                                      </a:solidFill>
                                      <a:latin typeface="Cambria Math" panose="02040503050406030204" pitchFamily="18" charset="0"/>
                                      <a:ea typeface="微软雅黑" panose="020B0503020204020204" pitchFamily="34" charset="-122"/>
                                    </a:rPr>
                                    <m:t>0</m:t>
                                  </m:r>
                                </m:sub>
                              </m:sSub>
                              <m:r>
                                <a:rPr lang="en-US" altLang="zh-CN" sz="3000" b="0" i="1" smtClean="0">
                                  <a:solidFill>
                                    <a:prstClr val="black"/>
                                  </a:solidFill>
                                  <a:latin typeface="Cambria Math" panose="02040503050406030204" pitchFamily="18" charset="0"/>
                                  <a:ea typeface="微软雅黑" panose="020B0503020204020204" pitchFamily="34" charset="-122"/>
                                </a:rPr>
                                <m:t>,</m:t>
                              </m:r>
                              <m:sSub>
                                <m:sSubPr>
                                  <m:ctrlPr>
                                    <a:rPr lang="en-US" altLang="zh-CN" sz="3000" b="0" i="1" smtClean="0">
                                      <a:solidFill>
                                        <a:prstClr val="black"/>
                                      </a:solidFill>
                                      <a:latin typeface="Cambria Math" panose="02040503050406030204" pitchFamily="18" charset="0"/>
                                      <a:ea typeface="微软雅黑" panose="020B0503020204020204" pitchFamily="34" charset="-122"/>
                                    </a:rPr>
                                  </m:ctrlPr>
                                </m:sSubPr>
                                <m:e>
                                  <m:r>
                                    <a:rPr lang="en-US" altLang="zh-CN" sz="3000" b="0" i="1" smtClean="0">
                                      <a:solidFill>
                                        <a:prstClr val="black"/>
                                      </a:solidFill>
                                      <a:latin typeface="Cambria Math" panose="02040503050406030204" pitchFamily="18" charset="0"/>
                                      <a:ea typeface="微软雅黑" panose="020B0503020204020204" pitchFamily="34" charset="-122"/>
                                    </a:rPr>
                                    <m:t>𝜙</m:t>
                                  </m:r>
                                </m:e>
                                <m:sub>
                                  <m:r>
                                    <a:rPr lang="en-US" altLang="zh-CN" sz="3000" b="0" i="1" smtClean="0">
                                      <a:solidFill>
                                        <a:prstClr val="black"/>
                                      </a:solidFill>
                                      <a:latin typeface="Cambria Math" panose="02040503050406030204" pitchFamily="18" charset="0"/>
                                      <a:ea typeface="微软雅黑" panose="020B0503020204020204" pitchFamily="34" charset="-122"/>
                                    </a:rPr>
                                    <m:t>1</m:t>
                                  </m:r>
                                </m:sub>
                              </m:sSub>
                              <m:r>
                                <a:rPr lang="en-US" altLang="zh-CN" sz="3000" b="0" i="1" smtClean="0">
                                  <a:solidFill>
                                    <a:prstClr val="black"/>
                                  </a:solidFill>
                                  <a:latin typeface="Cambria Math" panose="02040503050406030204" pitchFamily="18" charset="0"/>
                                  <a:ea typeface="微软雅黑" panose="020B0503020204020204" pitchFamily="34" charset="-122"/>
                                </a:rPr>
                                <m:t>,⋯,</m:t>
                              </m:r>
                              <m:sSub>
                                <m:sSubPr>
                                  <m:ctrlPr>
                                    <a:rPr lang="en-US" altLang="zh-CN" sz="3000" b="0" i="1" smtClean="0">
                                      <a:solidFill>
                                        <a:prstClr val="black"/>
                                      </a:solidFill>
                                      <a:latin typeface="Cambria Math" panose="02040503050406030204" pitchFamily="18" charset="0"/>
                                      <a:ea typeface="微软雅黑" panose="020B0503020204020204" pitchFamily="34" charset="-122"/>
                                    </a:rPr>
                                  </m:ctrlPr>
                                </m:sSubPr>
                                <m:e>
                                  <m:r>
                                    <a:rPr lang="en-US" altLang="zh-CN" sz="3000" b="0" i="1" smtClean="0">
                                      <a:solidFill>
                                        <a:prstClr val="black"/>
                                      </a:solidFill>
                                      <a:latin typeface="Cambria Math" panose="02040503050406030204" pitchFamily="18" charset="0"/>
                                      <a:ea typeface="微软雅黑" panose="020B0503020204020204" pitchFamily="34" charset="-122"/>
                                    </a:rPr>
                                    <m:t>𝜙</m:t>
                                  </m:r>
                                </m:e>
                                <m:sub>
                                  <m:r>
                                    <a:rPr lang="en-US" altLang="zh-CN" sz="3000" b="0" i="1" smtClean="0">
                                      <a:solidFill>
                                        <a:prstClr val="black"/>
                                      </a:solidFill>
                                      <a:latin typeface="Cambria Math" panose="02040503050406030204" pitchFamily="18" charset="0"/>
                                      <a:ea typeface="微软雅黑" panose="020B0503020204020204" pitchFamily="34" charset="-122"/>
                                    </a:rPr>
                                    <m:t>𝑛</m:t>
                                  </m:r>
                                </m:sub>
                              </m:sSub>
                            </m:e>
                          </m:d>
                        </m:e>
                        <m:sup>
                          <m:r>
                            <a:rPr lang="en-US" altLang="zh-CN" sz="3000" b="0" i="1" smtClean="0">
                              <a:solidFill>
                                <a:prstClr val="black"/>
                              </a:solidFill>
                              <a:latin typeface="Cambria Math" panose="02040503050406030204" pitchFamily="18" charset="0"/>
                              <a:ea typeface="微软雅黑" panose="020B0503020204020204" pitchFamily="34" charset="-122"/>
                            </a:rPr>
                            <m:t>𝑇</m:t>
                          </m:r>
                        </m:sup>
                      </m:sSup>
                    </m:oMath>
                  </m:oMathPara>
                </a14:m>
                <a:endParaRPr lang="en-US" altLang="zh-CN" sz="30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43" name="文本框 42">
                <a:extLst>
                  <a:ext uri="{FF2B5EF4-FFF2-40B4-BE49-F238E27FC236}">
                    <a16:creationId xmlns:a16="http://schemas.microsoft.com/office/drawing/2014/main" id="{18E22BDB-747B-4C8E-9BAD-EA658726B567}"/>
                  </a:ext>
                </a:extLst>
              </p:cNvPr>
              <p:cNvSpPr txBox="1">
                <a:spLocks noRot="1" noChangeAspect="1" noMove="1" noResize="1" noEditPoints="1" noAdjustHandles="1" noChangeArrowheads="1" noChangeShapeType="1" noTextEdit="1"/>
              </p:cNvSpPr>
              <p:nvPr/>
            </p:nvSpPr>
            <p:spPr>
              <a:xfrm>
                <a:off x="6655475" y="5852203"/>
                <a:ext cx="3824956" cy="553998"/>
              </a:xfrm>
              <a:prstGeom prst="rect">
                <a:avLst/>
              </a:prstGeom>
              <a:blipFill>
                <a:blip r:embed="rId5"/>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6877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750"/>
                                        <p:tgtEl>
                                          <p:spTgt spid="25"/>
                                        </p:tgtEl>
                                        <p:attrNameLst>
                                          <p:attrName>ppt_x</p:attrName>
                                        </p:attrNameLst>
                                      </p:cBhvr>
                                      <p:tavLst>
                                        <p:tav tm="0">
                                          <p:val>
                                            <p:strVal val="#ppt_x-#ppt_w*1.125000"/>
                                          </p:val>
                                        </p:tav>
                                        <p:tav tm="100000">
                                          <p:val>
                                            <p:strVal val="#ppt_x"/>
                                          </p:val>
                                        </p:tav>
                                      </p:tavLst>
                                    </p:anim>
                                    <p:animEffect transition="in" filter="wipe(right)">
                                      <p:cBhvr>
                                        <p:cTn id="8"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04A97541-C407-4837-8656-9E8B598407A5}"/>
              </a:ext>
            </a:extLst>
          </p:cNvPr>
          <p:cNvGrpSpPr/>
          <p:nvPr/>
        </p:nvGrpSpPr>
        <p:grpSpPr>
          <a:xfrm>
            <a:off x="408576" y="531599"/>
            <a:ext cx="5513922" cy="819215"/>
            <a:chOff x="1020582" y="1732757"/>
            <a:chExt cx="5513922" cy="819215"/>
          </a:xfrm>
        </p:grpSpPr>
        <p:sp>
          <p:nvSpPr>
            <p:cNvPr id="32" name="文本框 31">
              <a:extLst>
                <a:ext uri="{FF2B5EF4-FFF2-40B4-BE49-F238E27FC236}">
                  <a16:creationId xmlns:a16="http://schemas.microsoft.com/office/drawing/2014/main" id="{6B0B077C-D152-440C-94B2-BC9ACC6415DA}"/>
                </a:ext>
              </a:extLst>
            </p:cNvPr>
            <p:cNvSpPr txBox="1"/>
            <p:nvPr/>
          </p:nvSpPr>
          <p:spPr>
            <a:xfrm flipH="1">
              <a:off x="1020582" y="1919106"/>
              <a:ext cx="5513922"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GCN - </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例子：图上的热量传播</a:t>
              </a:r>
            </a:p>
          </p:txBody>
        </p:sp>
        <p:cxnSp>
          <p:nvCxnSpPr>
            <p:cNvPr id="33" name="直接连接符 32">
              <a:extLst>
                <a:ext uri="{FF2B5EF4-FFF2-40B4-BE49-F238E27FC236}">
                  <a16:creationId xmlns:a16="http://schemas.microsoft.com/office/drawing/2014/main" id="{5D9025F0-E244-4FAB-8CD3-2F951BA8C29B}"/>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11" name="组合 10">
            <a:extLst>
              <a:ext uri="{FF2B5EF4-FFF2-40B4-BE49-F238E27FC236}">
                <a16:creationId xmlns:a16="http://schemas.microsoft.com/office/drawing/2014/main" id="{3420B0ED-A51C-4D0D-BB70-0011487BAE7B}"/>
              </a:ext>
            </a:extLst>
          </p:cNvPr>
          <p:cNvGrpSpPr/>
          <p:nvPr/>
        </p:nvGrpSpPr>
        <p:grpSpPr>
          <a:xfrm>
            <a:off x="536593" y="1643400"/>
            <a:ext cx="3912662" cy="523220"/>
            <a:chOff x="1230923" y="4449515"/>
            <a:chExt cx="3912662" cy="523220"/>
          </a:xfrm>
        </p:grpSpPr>
        <p:sp>
          <p:nvSpPr>
            <p:cNvPr id="12" name="文本框 11">
              <a:extLst>
                <a:ext uri="{FF2B5EF4-FFF2-40B4-BE49-F238E27FC236}">
                  <a16:creationId xmlns:a16="http://schemas.microsoft.com/office/drawing/2014/main" id="{217AB68F-A3F2-40F6-8EC5-F15C39917A02}"/>
                </a:ext>
              </a:extLst>
            </p:cNvPr>
            <p:cNvSpPr txBox="1"/>
            <p:nvPr/>
          </p:nvSpPr>
          <p:spPr>
            <a:xfrm>
              <a:off x="1394473" y="4449515"/>
              <a:ext cx="3749112"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时间</a:t>
              </a:r>
              <a:r>
                <a:rPr lang="zh-CN" altLang="en-US" sz="2800" b="1" dirty="0">
                  <a:solidFill>
                    <a:prstClr val="black"/>
                  </a:solidFill>
                  <a:latin typeface="微软雅黑" panose="020B0503020204020204" pitchFamily="34" charset="-122"/>
                  <a:ea typeface="微软雅黑" panose="020B0503020204020204" pitchFamily="34" charset="-122"/>
                </a:rPr>
                <a:t>离散</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3" name="矩形 12">
              <a:extLst>
                <a:ext uri="{FF2B5EF4-FFF2-40B4-BE49-F238E27FC236}">
                  <a16:creationId xmlns:a16="http://schemas.microsoft.com/office/drawing/2014/main" id="{F8FE929E-6739-4E6F-9050-C4255A2B2260}"/>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pic>
        <p:nvPicPr>
          <p:cNvPr id="2" name="图片 1">
            <a:extLst>
              <a:ext uri="{FF2B5EF4-FFF2-40B4-BE49-F238E27FC236}">
                <a16:creationId xmlns:a16="http://schemas.microsoft.com/office/drawing/2014/main" id="{C2B0105E-8360-4378-AEE4-222B810510E0}"/>
              </a:ext>
            </a:extLst>
          </p:cNvPr>
          <p:cNvPicPr>
            <a:picLocks noChangeAspect="1"/>
          </p:cNvPicPr>
          <p:nvPr/>
        </p:nvPicPr>
        <p:blipFill>
          <a:blip r:embed="rId3"/>
          <a:stretch>
            <a:fillRect/>
          </a:stretch>
        </p:blipFill>
        <p:spPr>
          <a:xfrm>
            <a:off x="700143" y="2628894"/>
            <a:ext cx="10396614" cy="1600212"/>
          </a:xfrm>
          <a:prstGeom prst="rect">
            <a:avLst/>
          </a:prstGeom>
        </p:spPr>
      </p:pic>
    </p:spTree>
    <p:extLst>
      <p:ext uri="{BB962C8B-B14F-4D97-AF65-F5344CB8AC3E}">
        <p14:creationId xmlns:p14="http://schemas.microsoft.com/office/powerpoint/2010/main" val="1689174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750"/>
                                        <p:tgtEl>
                                          <p:spTgt spid="25"/>
                                        </p:tgtEl>
                                        <p:attrNameLst>
                                          <p:attrName>ppt_x</p:attrName>
                                        </p:attrNameLst>
                                      </p:cBhvr>
                                      <p:tavLst>
                                        <p:tav tm="0">
                                          <p:val>
                                            <p:strVal val="#ppt_x-#ppt_w*1.125000"/>
                                          </p:val>
                                        </p:tav>
                                        <p:tav tm="100000">
                                          <p:val>
                                            <p:strVal val="#ppt_x"/>
                                          </p:val>
                                        </p:tav>
                                      </p:tavLst>
                                    </p:anim>
                                    <p:animEffect transition="in" filter="wipe(right)">
                                      <p:cBhvr>
                                        <p:cTn id="8"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34E8E911-9032-4BD1-9AF2-EFB94DF1EC7F}"/>
              </a:ext>
            </a:extLst>
          </p:cNvPr>
          <p:cNvSpPr/>
          <p:nvPr/>
        </p:nvSpPr>
        <p:spPr>
          <a:xfrm>
            <a:off x="3947868" y="3949606"/>
            <a:ext cx="5855948" cy="2681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a:extLst>
              <a:ext uri="{FF2B5EF4-FFF2-40B4-BE49-F238E27FC236}">
                <a16:creationId xmlns:a16="http://schemas.microsoft.com/office/drawing/2014/main" id="{04A97541-C407-4837-8656-9E8B598407A5}"/>
              </a:ext>
            </a:extLst>
          </p:cNvPr>
          <p:cNvGrpSpPr/>
          <p:nvPr/>
        </p:nvGrpSpPr>
        <p:grpSpPr>
          <a:xfrm>
            <a:off x="408576" y="531599"/>
            <a:ext cx="5513922" cy="819215"/>
            <a:chOff x="1020582" y="1732757"/>
            <a:chExt cx="5513922" cy="819215"/>
          </a:xfrm>
        </p:grpSpPr>
        <p:sp>
          <p:nvSpPr>
            <p:cNvPr id="32" name="文本框 31">
              <a:extLst>
                <a:ext uri="{FF2B5EF4-FFF2-40B4-BE49-F238E27FC236}">
                  <a16:creationId xmlns:a16="http://schemas.microsoft.com/office/drawing/2014/main" id="{6B0B077C-D152-440C-94B2-BC9ACC6415DA}"/>
                </a:ext>
              </a:extLst>
            </p:cNvPr>
            <p:cNvSpPr txBox="1"/>
            <p:nvPr/>
          </p:nvSpPr>
          <p:spPr>
            <a:xfrm flipH="1">
              <a:off x="1020582" y="1919106"/>
              <a:ext cx="5513922"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GCN</a:t>
              </a:r>
              <a:endPar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endParaRPr>
            </a:p>
          </p:txBody>
        </p:sp>
        <p:cxnSp>
          <p:nvCxnSpPr>
            <p:cNvPr id="33" name="直接连接符 32">
              <a:extLst>
                <a:ext uri="{FF2B5EF4-FFF2-40B4-BE49-F238E27FC236}">
                  <a16:creationId xmlns:a16="http://schemas.microsoft.com/office/drawing/2014/main" id="{5D9025F0-E244-4FAB-8CD3-2F951BA8C29B}"/>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10" name="组合 9">
            <a:extLst>
              <a:ext uri="{FF2B5EF4-FFF2-40B4-BE49-F238E27FC236}">
                <a16:creationId xmlns:a16="http://schemas.microsoft.com/office/drawing/2014/main" id="{EC5644C1-4D50-4AC8-AD09-886D428AD6C3}"/>
              </a:ext>
            </a:extLst>
          </p:cNvPr>
          <p:cNvGrpSpPr/>
          <p:nvPr/>
        </p:nvGrpSpPr>
        <p:grpSpPr>
          <a:xfrm>
            <a:off x="1014655" y="1350814"/>
            <a:ext cx="1306516" cy="523220"/>
            <a:chOff x="1230923" y="4449515"/>
            <a:chExt cx="1306516" cy="523220"/>
          </a:xfrm>
        </p:grpSpPr>
        <p:sp>
          <p:nvSpPr>
            <p:cNvPr id="15" name="文本框 14">
              <a:extLst>
                <a:ext uri="{FF2B5EF4-FFF2-40B4-BE49-F238E27FC236}">
                  <a16:creationId xmlns:a16="http://schemas.microsoft.com/office/drawing/2014/main" id="{09A908B9-4ECC-4407-AEC6-32E3156093A3}"/>
                </a:ext>
              </a:extLst>
            </p:cNvPr>
            <p:cNvSpPr txBox="1"/>
            <p:nvPr/>
          </p:nvSpPr>
          <p:spPr>
            <a:xfrm>
              <a:off x="1394473" y="4449515"/>
              <a:ext cx="11429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dirty="0">
                  <a:solidFill>
                    <a:prstClr val="black"/>
                  </a:solidFill>
                  <a:latin typeface="微软雅黑" panose="020B0503020204020204" pitchFamily="34" charset="-122"/>
                  <a:ea typeface="微软雅黑" panose="020B0503020204020204" pitchFamily="34" charset="-122"/>
                </a:rPr>
                <a:t>扩展</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6" name="矩形 15">
              <a:extLst>
                <a:ext uri="{FF2B5EF4-FFF2-40B4-BE49-F238E27FC236}">
                  <a16:creationId xmlns:a16="http://schemas.microsoft.com/office/drawing/2014/main" id="{33F067EC-AF33-443D-BF90-A179D3ADBBFE}"/>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1C746F19-E34E-46F2-9302-10E90567F10C}"/>
                  </a:ext>
                </a:extLst>
              </p:cNvPr>
              <p:cNvSpPr txBox="1"/>
              <p:nvPr/>
            </p:nvSpPr>
            <p:spPr>
              <a:xfrm>
                <a:off x="2321171" y="1393932"/>
                <a:ext cx="4211493"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zh-CN" altLang="en-US" sz="2600" b="0" i="1" smtClean="0">
                        <a:solidFill>
                          <a:prstClr val="black"/>
                        </a:solidFill>
                        <a:latin typeface="Cambria Math" panose="02040503050406030204" pitchFamily="18" charset="0"/>
                        <a:ea typeface="微软雅黑" panose="020B0503020204020204" pitchFamily="34" charset="-122"/>
                      </a:rPr>
                      <m:t>节点</m:t>
                    </m:r>
                  </m:oMath>
                </a14:m>
                <a:r>
                  <a:rPr lang="zh-CN" altLang="en-US" sz="2600" b="0" dirty="0">
                    <a:solidFill>
                      <a:prstClr val="black"/>
                    </a:solidFill>
                    <a:latin typeface="微软雅黑" panose="020B0503020204020204" pitchFamily="34" charset="-122"/>
                    <a:ea typeface="微软雅黑" panose="020B0503020204020204" pitchFamily="34" charset="-122"/>
                  </a:rPr>
                  <a:t>的热量 </a:t>
                </a:r>
                <a14:m>
                  <m:oMath xmlns:m="http://schemas.openxmlformats.org/officeDocument/2006/math">
                    <m:r>
                      <a:rPr lang="en-US" altLang="zh-CN" sz="2600" b="0" i="1" smtClean="0">
                        <a:solidFill>
                          <a:prstClr val="black"/>
                        </a:solidFill>
                        <a:latin typeface="Cambria Math" panose="02040503050406030204" pitchFamily="18" charset="0"/>
                        <a:ea typeface="微软雅黑" panose="020B0503020204020204" pitchFamily="34" charset="-122"/>
                      </a:rPr>
                      <m:t>⇒</m:t>
                    </m:r>
                  </m:oMath>
                </a14:m>
                <a:r>
                  <a:rPr lang="en-US" altLang="zh-CN" sz="2600" b="0" dirty="0">
                    <a:solidFill>
                      <a:prstClr val="black"/>
                    </a:solidFill>
                    <a:latin typeface="微软雅黑" panose="020B0503020204020204" pitchFamily="34" charset="-122"/>
                    <a:ea typeface="微软雅黑" panose="020B0503020204020204" pitchFamily="34" charset="-122"/>
                  </a:rPr>
                  <a:t> </a:t>
                </a:r>
                <a:r>
                  <a:rPr lang="zh-CN" altLang="en-US" sz="2600" b="0" dirty="0">
                    <a:solidFill>
                      <a:prstClr val="black"/>
                    </a:solidFill>
                    <a:latin typeface="微软雅黑" panose="020B0503020204020204" pitchFamily="34" charset="-122"/>
                    <a:ea typeface="微软雅黑" panose="020B0503020204020204" pitchFamily="34" charset="-122"/>
                  </a:rPr>
                  <a:t>节点的特征</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17" name="文本框 16">
                <a:extLst>
                  <a:ext uri="{FF2B5EF4-FFF2-40B4-BE49-F238E27FC236}">
                    <a16:creationId xmlns:a16="http://schemas.microsoft.com/office/drawing/2014/main" id="{1C746F19-E34E-46F2-9302-10E90567F10C}"/>
                  </a:ext>
                </a:extLst>
              </p:cNvPr>
              <p:cNvSpPr txBox="1">
                <a:spLocks noRot="1" noChangeAspect="1" noMove="1" noResize="1" noEditPoints="1" noAdjustHandles="1" noChangeArrowheads="1" noChangeShapeType="1" noTextEdit="1"/>
              </p:cNvSpPr>
              <p:nvPr/>
            </p:nvSpPr>
            <p:spPr>
              <a:xfrm>
                <a:off x="2321171" y="1393932"/>
                <a:ext cx="4211493" cy="492443"/>
              </a:xfrm>
              <a:prstGeom prst="rect">
                <a:avLst/>
              </a:prstGeom>
              <a:blipFill>
                <a:blip r:embed="rId3"/>
                <a:stretch>
                  <a:fillRect t="-12500" b="-31250"/>
                </a:stretch>
              </a:blipFill>
            </p:spPr>
            <p:txBody>
              <a:bodyPr/>
              <a:lstStyle/>
              <a:p>
                <a:r>
                  <a:rPr lang="zh-CN" altLang="en-US">
                    <a:noFill/>
                  </a:rPr>
                  <a:t> </a:t>
                </a:r>
              </a:p>
            </p:txBody>
          </p:sp>
        </mc:Fallback>
      </mc:AlternateContent>
      <p:grpSp>
        <p:nvGrpSpPr>
          <p:cNvPr id="18" name="组合 17">
            <a:extLst>
              <a:ext uri="{FF2B5EF4-FFF2-40B4-BE49-F238E27FC236}">
                <a16:creationId xmlns:a16="http://schemas.microsoft.com/office/drawing/2014/main" id="{A556BBE8-06F0-4472-B849-875B1BA9D697}"/>
              </a:ext>
            </a:extLst>
          </p:cNvPr>
          <p:cNvGrpSpPr/>
          <p:nvPr/>
        </p:nvGrpSpPr>
        <p:grpSpPr>
          <a:xfrm>
            <a:off x="1014655" y="2308595"/>
            <a:ext cx="9570455" cy="523220"/>
            <a:chOff x="1106925" y="5789440"/>
            <a:chExt cx="9570455" cy="523220"/>
          </a:xfrm>
        </p:grpSpPr>
        <p:grpSp>
          <p:nvGrpSpPr>
            <p:cNvPr id="19" name="组合 18">
              <a:extLst>
                <a:ext uri="{FF2B5EF4-FFF2-40B4-BE49-F238E27FC236}">
                  <a16:creationId xmlns:a16="http://schemas.microsoft.com/office/drawing/2014/main" id="{523730CB-9005-4A81-BC47-FDD96DFC14E9}"/>
                </a:ext>
              </a:extLst>
            </p:cNvPr>
            <p:cNvGrpSpPr/>
            <p:nvPr/>
          </p:nvGrpSpPr>
          <p:grpSpPr>
            <a:xfrm>
              <a:off x="1106925" y="5789440"/>
              <a:ext cx="2276354" cy="523220"/>
              <a:chOff x="1230923" y="4449515"/>
              <a:chExt cx="2276354" cy="523220"/>
            </a:xfrm>
          </p:grpSpPr>
          <p:sp>
            <p:nvSpPr>
              <p:cNvPr id="21" name="文本框 20">
                <a:extLst>
                  <a:ext uri="{FF2B5EF4-FFF2-40B4-BE49-F238E27FC236}">
                    <a16:creationId xmlns:a16="http://schemas.microsoft.com/office/drawing/2014/main" id="{201B9402-4E38-42F6-9548-5FAA20E72F06}"/>
                  </a:ext>
                </a:extLst>
              </p:cNvPr>
              <p:cNvSpPr txBox="1"/>
              <p:nvPr/>
            </p:nvSpPr>
            <p:spPr>
              <a:xfrm>
                <a:off x="1394472" y="4449515"/>
                <a:ext cx="211280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dirty="0">
                    <a:solidFill>
                      <a:prstClr val="black"/>
                    </a:solidFill>
                    <a:latin typeface="微软雅黑" panose="020B0503020204020204" pitchFamily="34" charset="-122"/>
                    <a:ea typeface="微软雅黑" panose="020B0503020204020204" pitchFamily="34" charset="-122"/>
                  </a:rPr>
                  <a:t>本质</a:t>
                </a: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2" name="矩形 21">
                <a:extLst>
                  <a:ext uri="{FF2B5EF4-FFF2-40B4-BE49-F238E27FC236}">
                    <a16:creationId xmlns:a16="http://schemas.microsoft.com/office/drawing/2014/main" id="{79112FE4-96B3-4A18-B347-2A3AFD16A119}"/>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20" name="文本框 19">
              <a:extLst>
                <a:ext uri="{FF2B5EF4-FFF2-40B4-BE49-F238E27FC236}">
                  <a16:creationId xmlns:a16="http://schemas.microsoft.com/office/drawing/2014/main" id="{1FEE546D-AA3D-44F4-B818-D0BECF3A9569}"/>
                </a:ext>
              </a:extLst>
            </p:cNvPr>
            <p:cNvSpPr txBox="1"/>
            <p:nvPr/>
          </p:nvSpPr>
          <p:spPr>
            <a:xfrm>
              <a:off x="2377441" y="5804828"/>
              <a:ext cx="8299939"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节点的特征在图上的流动</a:t>
              </a:r>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grpSp>
      <p:grpSp>
        <p:nvGrpSpPr>
          <p:cNvPr id="23" name="组合 22">
            <a:extLst>
              <a:ext uri="{FF2B5EF4-FFF2-40B4-BE49-F238E27FC236}">
                <a16:creationId xmlns:a16="http://schemas.microsoft.com/office/drawing/2014/main" id="{C9492DF7-0FC1-4FDA-891E-CEE957685573}"/>
              </a:ext>
            </a:extLst>
          </p:cNvPr>
          <p:cNvGrpSpPr/>
          <p:nvPr/>
        </p:nvGrpSpPr>
        <p:grpSpPr>
          <a:xfrm>
            <a:off x="536593" y="3198167"/>
            <a:ext cx="10326815" cy="461665"/>
            <a:chOff x="539705" y="1211817"/>
            <a:chExt cx="10326815" cy="461665"/>
          </a:xfrm>
        </p:grpSpPr>
        <p:pic>
          <p:nvPicPr>
            <p:cNvPr id="24" name="图形 23" descr="灯泡">
              <a:extLst>
                <a:ext uri="{FF2B5EF4-FFF2-40B4-BE49-F238E27FC236}">
                  <a16:creationId xmlns:a16="http://schemas.microsoft.com/office/drawing/2014/main" id="{4E99C9FB-76C8-4BEB-BCEA-7A99B160FCD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9705" y="1311427"/>
              <a:ext cx="324000" cy="324000"/>
            </a:xfrm>
            <a:prstGeom prst="rect">
              <a:avLst/>
            </a:prstGeom>
          </p:spPr>
        </p:pic>
        <p:sp>
          <p:nvSpPr>
            <p:cNvPr id="26" name="文本框 25">
              <a:extLst>
                <a:ext uri="{FF2B5EF4-FFF2-40B4-BE49-F238E27FC236}">
                  <a16:creationId xmlns:a16="http://schemas.microsoft.com/office/drawing/2014/main" id="{ECC65030-B745-4193-BD2A-B4D33EC9E6AA}"/>
                </a:ext>
              </a:extLst>
            </p:cNvPr>
            <p:cNvSpPr txBox="1"/>
            <p:nvPr/>
          </p:nvSpPr>
          <p:spPr>
            <a:xfrm>
              <a:off x="863704" y="1211817"/>
              <a:ext cx="10002816" cy="461665"/>
            </a:xfrm>
            <a:prstGeom prst="rect">
              <a:avLst/>
            </a:prstGeom>
            <a:noFill/>
          </p:spPr>
          <p:txBody>
            <a:bodyPr wrap="square" rtlCol="0">
              <a:spAutoFit/>
            </a:bodyPr>
            <a:lstStyle/>
            <a:p>
              <a:r>
                <a:rPr lang="en-US" altLang="zh-CN" sz="2400" dirty="0"/>
                <a:t>SEMI-SUPERVISED CLASSIFICATION WITH GRAPH CONVOLUTIONAL NETWORKS</a:t>
              </a:r>
              <a:endParaRPr lang="zh-CN" altLang="en-US" sz="2400" b="1" dirty="0">
                <a:latin typeface="微软雅黑" panose="020B0503020204020204" pitchFamily="34" charset="-122"/>
                <a:ea typeface="微软雅黑" panose="020B0503020204020204" pitchFamily="34" charset="-122"/>
              </a:endParaRPr>
            </a:p>
          </p:txBody>
        </p:sp>
      </p:grpSp>
      <p:pic>
        <p:nvPicPr>
          <p:cNvPr id="3" name="图片 2">
            <a:extLst>
              <a:ext uri="{FF2B5EF4-FFF2-40B4-BE49-F238E27FC236}">
                <a16:creationId xmlns:a16="http://schemas.microsoft.com/office/drawing/2014/main" id="{FBEB020B-8146-4864-BA95-1A6256B9A39D}"/>
              </a:ext>
            </a:extLst>
          </p:cNvPr>
          <p:cNvPicPr>
            <a:picLocks noChangeAspect="1"/>
          </p:cNvPicPr>
          <p:nvPr/>
        </p:nvPicPr>
        <p:blipFill>
          <a:blip r:embed="rId6"/>
          <a:stretch>
            <a:fillRect/>
          </a:stretch>
        </p:blipFill>
        <p:spPr>
          <a:xfrm>
            <a:off x="3919099" y="3949606"/>
            <a:ext cx="5757275" cy="648469"/>
          </a:xfrm>
          <a:prstGeom prst="rect">
            <a:avLst/>
          </a:prstGeom>
        </p:spPr>
      </p:pic>
      <p:grpSp>
        <p:nvGrpSpPr>
          <p:cNvPr id="28" name="组合 27">
            <a:extLst>
              <a:ext uri="{FF2B5EF4-FFF2-40B4-BE49-F238E27FC236}">
                <a16:creationId xmlns:a16="http://schemas.microsoft.com/office/drawing/2014/main" id="{7256651B-98BC-4642-BF3F-72B9B65A75F0}"/>
              </a:ext>
            </a:extLst>
          </p:cNvPr>
          <p:cNvGrpSpPr/>
          <p:nvPr/>
        </p:nvGrpSpPr>
        <p:grpSpPr>
          <a:xfrm>
            <a:off x="1014655" y="4012231"/>
            <a:ext cx="2904444" cy="523220"/>
            <a:chOff x="1230923" y="4449515"/>
            <a:chExt cx="2879752" cy="523220"/>
          </a:xfrm>
        </p:grpSpPr>
        <p:sp>
          <p:nvSpPr>
            <p:cNvPr id="30" name="文本框 29">
              <a:extLst>
                <a:ext uri="{FF2B5EF4-FFF2-40B4-BE49-F238E27FC236}">
                  <a16:creationId xmlns:a16="http://schemas.microsoft.com/office/drawing/2014/main" id="{3EA83979-BDE7-4F13-B5BD-98F4F6AE11AB}"/>
                </a:ext>
              </a:extLst>
            </p:cNvPr>
            <p:cNvSpPr txBox="1"/>
            <p:nvPr/>
          </p:nvSpPr>
          <p:spPr>
            <a:xfrm>
              <a:off x="1394472" y="4449515"/>
              <a:ext cx="2716203"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前向传播公式：</a:t>
              </a:r>
              <a:endParaRPr kumimoji="0" lang="en-US" altLang="zh-CN"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31" name="矩形 30">
              <a:extLst>
                <a:ext uri="{FF2B5EF4-FFF2-40B4-BE49-F238E27FC236}">
                  <a16:creationId xmlns:a16="http://schemas.microsoft.com/office/drawing/2014/main" id="{584F2042-1FAF-4483-92FC-862788FA8B3E}"/>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pic>
        <p:nvPicPr>
          <p:cNvPr id="4" name="图片 3">
            <a:extLst>
              <a:ext uri="{FF2B5EF4-FFF2-40B4-BE49-F238E27FC236}">
                <a16:creationId xmlns:a16="http://schemas.microsoft.com/office/drawing/2014/main" id="{5B4217DC-E28E-4163-ABFC-98F638DFE19A}"/>
              </a:ext>
            </a:extLst>
          </p:cNvPr>
          <p:cNvPicPr>
            <a:picLocks noChangeAspect="1"/>
          </p:cNvPicPr>
          <p:nvPr/>
        </p:nvPicPr>
        <p:blipFill>
          <a:blip r:embed="rId7"/>
          <a:stretch>
            <a:fillRect/>
          </a:stretch>
        </p:blipFill>
        <p:spPr>
          <a:xfrm>
            <a:off x="3919099" y="4535451"/>
            <a:ext cx="5884717" cy="2078986"/>
          </a:xfrm>
          <a:prstGeom prst="rect">
            <a:avLst/>
          </a:prstGeom>
        </p:spPr>
      </p:pic>
    </p:spTree>
    <p:extLst>
      <p:ext uri="{BB962C8B-B14F-4D97-AF65-F5344CB8AC3E}">
        <p14:creationId xmlns:p14="http://schemas.microsoft.com/office/powerpoint/2010/main" val="459336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750"/>
                                        <p:tgtEl>
                                          <p:spTgt spid="25"/>
                                        </p:tgtEl>
                                        <p:attrNameLst>
                                          <p:attrName>ppt_x</p:attrName>
                                        </p:attrNameLst>
                                      </p:cBhvr>
                                      <p:tavLst>
                                        <p:tav tm="0">
                                          <p:val>
                                            <p:strVal val="#ppt_x-#ppt_w*1.125000"/>
                                          </p:val>
                                        </p:tav>
                                        <p:tav tm="100000">
                                          <p:val>
                                            <p:strVal val="#ppt_x"/>
                                          </p:val>
                                        </p:tav>
                                      </p:tavLst>
                                    </p:anim>
                                    <p:animEffect transition="in" filter="wipe(right)">
                                      <p:cBhvr>
                                        <p:cTn id="8"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Title 9">
            <a:extLst>
              <a:ext uri="{FF2B5EF4-FFF2-40B4-BE49-F238E27FC236}">
                <a16:creationId xmlns:a16="http://schemas.microsoft.com/office/drawing/2014/main" id="{A9411078-C9DD-47D0-BA45-F4A2DD575DB0}"/>
              </a:ext>
            </a:extLst>
          </p:cNvPr>
          <p:cNvSpPr txBox="1">
            <a:spLocks/>
          </p:cNvSpPr>
          <p:nvPr/>
        </p:nvSpPr>
        <p:spPr>
          <a:xfrm>
            <a:off x="1388815" y="2880822"/>
            <a:ext cx="1437213" cy="735503"/>
          </a:xfrm>
          <a:prstGeom prst="rect">
            <a:avLst/>
          </a:prstGeom>
          <a:effectLst>
            <a:outerShdw blurRad="50800" dist="50800" dir="5400000" algn="ctr" rotWithShape="0">
              <a:schemeClr val="bg1">
                <a:lumMod val="75000"/>
                <a:alpha val="90000"/>
              </a:schemeClr>
            </a:outerShdw>
          </a:effectLst>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pPr>
            <a:r>
              <a:rPr lang="zh-CN" altLang="en-US" dirty="0">
                <a:solidFill>
                  <a:srgbClr val="006AB6"/>
                </a:solidFill>
                <a:latin typeface="微软雅黑" panose="020B0503020204020204" pitchFamily="34" charset="-122"/>
                <a:ea typeface="微软雅黑" panose="020B0503020204020204" pitchFamily="34" charset="-122"/>
                <a:cs typeface="+mn-ea"/>
                <a:sym typeface="+mn-lt"/>
              </a:rPr>
              <a:t>目录</a:t>
            </a:r>
            <a:endParaRPr lang="en-AU" dirty="0">
              <a:solidFill>
                <a:srgbClr val="006AB6"/>
              </a:solidFill>
              <a:latin typeface="微软雅黑" panose="020B0503020204020204" pitchFamily="34" charset="-122"/>
              <a:ea typeface="微软雅黑" panose="020B0503020204020204" pitchFamily="34" charset="-122"/>
              <a:cs typeface="+mn-ea"/>
              <a:sym typeface="+mn-lt"/>
            </a:endParaRPr>
          </a:p>
        </p:txBody>
      </p:sp>
      <p:sp>
        <p:nvSpPr>
          <p:cNvPr id="3" name="Subtitle 10">
            <a:extLst>
              <a:ext uri="{FF2B5EF4-FFF2-40B4-BE49-F238E27FC236}">
                <a16:creationId xmlns:a16="http://schemas.microsoft.com/office/drawing/2014/main" id="{10696F57-A5F3-410F-BF81-895B893850A4}"/>
              </a:ext>
            </a:extLst>
          </p:cNvPr>
          <p:cNvSpPr txBox="1">
            <a:spLocks/>
          </p:cNvSpPr>
          <p:nvPr/>
        </p:nvSpPr>
        <p:spPr>
          <a:xfrm>
            <a:off x="1402676" y="3484706"/>
            <a:ext cx="1409493" cy="394611"/>
          </a:xfrm>
          <a:prstGeom prst="rect">
            <a:avLst/>
          </a:prstGeom>
          <a:effectLst>
            <a:outerShdw blurRad="50800" dist="50800" dir="5400000" algn="ctr" rotWithShape="0">
              <a:schemeClr val="bg1">
                <a:lumMod val="75000"/>
                <a:alpha val="90000"/>
              </a:schemeClr>
            </a:outerShdw>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dirty="0">
                <a:solidFill>
                  <a:srgbClr val="006AB6"/>
                </a:solidFill>
                <a:latin typeface="Agency FB" panose="020B0503020202020204" pitchFamily="34" charset="0"/>
                <a:ea typeface="微软雅黑" panose="020B0503020204020204" pitchFamily="34" charset="-122"/>
              </a:rPr>
              <a:t>CONTENTS</a:t>
            </a:r>
          </a:p>
        </p:txBody>
      </p:sp>
      <p:cxnSp>
        <p:nvCxnSpPr>
          <p:cNvPr id="4" name="直接连接符 3">
            <a:extLst>
              <a:ext uri="{FF2B5EF4-FFF2-40B4-BE49-F238E27FC236}">
                <a16:creationId xmlns:a16="http://schemas.microsoft.com/office/drawing/2014/main" id="{650C8821-02E6-46B0-8D26-089038857E49}"/>
              </a:ext>
            </a:extLst>
          </p:cNvPr>
          <p:cNvCxnSpPr>
            <a:cxnSpLocks/>
          </p:cNvCxnSpPr>
          <p:nvPr/>
        </p:nvCxnSpPr>
        <p:spPr>
          <a:xfrm>
            <a:off x="3189015" y="231949"/>
            <a:ext cx="0" cy="64807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32937C9E-2F6E-42D6-BDB8-B62E89B13F28}"/>
              </a:ext>
            </a:extLst>
          </p:cNvPr>
          <p:cNvGrpSpPr/>
          <p:nvPr/>
        </p:nvGrpSpPr>
        <p:grpSpPr>
          <a:xfrm>
            <a:off x="4182511" y="785089"/>
            <a:ext cx="7110589" cy="5287823"/>
            <a:chOff x="4182511" y="1158213"/>
            <a:chExt cx="7110589" cy="5287823"/>
          </a:xfrm>
        </p:grpSpPr>
        <p:grpSp>
          <p:nvGrpSpPr>
            <p:cNvPr id="6" name="组合 5">
              <a:extLst>
                <a:ext uri="{FF2B5EF4-FFF2-40B4-BE49-F238E27FC236}">
                  <a16:creationId xmlns:a16="http://schemas.microsoft.com/office/drawing/2014/main" id="{F168D0B8-3079-42E0-8790-8E949BDA6DB0}"/>
                </a:ext>
              </a:extLst>
            </p:cNvPr>
            <p:cNvGrpSpPr/>
            <p:nvPr/>
          </p:nvGrpSpPr>
          <p:grpSpPr>
            <a:xfrm>
              <a:off x="4182511" y="1158213"/>
              <a:ext cx="6629286" cy="707886"/>
              <a:chOff x="4755826" y="876691"/>
              <a:chExt cx="6629286" cy="707886"/>
            </a:xfrm>
          </p:grpSpPr>
          <p:sp>
            <p:nvSpPr>
              <p:cNvPr id="5" name="文本框 4">
                <a:extLst>
                  <a:ext uri="{FF2B5EF4-FFF2-40B4-BE49-F238E27FC236}">
                    <a16:creationId xmlns:a16="http://schemas.microsoft.com/office/drawing/2014/main" id="{1B19F824-3297-4727-B76F-6AA7CBC4D27C}"/>
                  </a:ext>
                </a:extLst>
              </p:cNvPr>
              <p:cNvSpPr txBox="1"/>
              <p:nvPr/>
            </p:nvSpPr>
            <p:spPr>
              <a:xfrm>
                <a:off x="4755826" y="876691"/>
                <a:ext cx="1348028" cy="707886"/>
              </a:xfrm>
              <a:prstGeom prst="rect">
                <a:avLst/>
              </a:prstGeom>
              <a:noFill/>
            </p:spPr>
            <p:txBody>
              <a:bodyPr wrap="square" rtlCol="0">
                <a:spAutoFit/>
              </a:bodyPr>
              <a:lstStyle/>
              <a:p>
                <a:r>
                  <a:rPr lang="en-US" altLang="zh-CN" sz="4000" dirty="0">
                    <a:solidFill>
                      <a:srgbClr val="CC0000"/>
                    </a:solidFill>
                  </a:rPr>
                  <a:t>1.</a:t>
                </a:r>
                <a:endParaRPr lang="zh-CN" altLang="en-US" sz="4000" dirty="0">
                  <a:solidFill>
                    <a:srgbClr val="CC0000"/>
                  </a:solidFill>
                </a:endParaRPr>
              </a:p>
            </p:txBody>
          </p:sp>
          <p:sp>
            <p:nvSpPr>
              <p:cNvPr id="17" name="文本框 16">
                <a:extLst>
                  <a:ext uri="{FF2B5EF4-FFF2-40B4-BE49-F238E27FC236}">
                    <a16:creationId xmlns:a16="http://schemas.microsoft.com/office/drawing/2014/main" id="{E8B3DCBB-9FA8-4F6D-BF9D-14FCB404F17C}"/>
                  </a:ext>
                </a:extLst>
              </p:cNvPr>
              <p:cNvSpPr txBox="1"/>
              <p:nvPr/>
            </p:nvSpPr>
            <p:spPr>
              <a:xfrm>
                <a:off x="5349707" y="938247"/>
                <a:ext cx="4461947" cy="584775"/>
              </a:xfrm>
              <a:prstGeom prst="rect">
                <a:avLst/>
              </a:prstGeom>
              <a:noFill/>
            </p:spPr>
            <p:txBody>
              <a:bodyPr wrap="square" rtlCol="0">
                <a:spAutoFit/>
              </a:bodyPr>
              <a:lstStyle/>
              <a:p>
                <a:r>
                  <a:rPr lang="zh-CN" altLang="en-US" sz="3200" dirty="0"/>
                  <a:t>相关背景</a:t>
                </a:r>
              </a:p>
            </p:txBody>
          </p:sp>
          <p:cxnSp>
            <p:nvCxnSpPr>
              <p:cNvPr id="7" name="直接连接符 6">
                <a:extLst>
                  <a:ext uri="{FF2B5EF4-FFF2-40B4-BE49-F238E27FC236}">
                    <a16:creationId xmlns:a16="http://schemas.microsoft.com/office/drawing/2014/main" id="{3BDEC84D-51E3-4979-B171-4E271B5827ED}"/>
                  </a:ext>
                </a:extLst>
              </p:cNvPr>
              <p:cNvCxnSpPr>
                <a:cxnSpLocks/>
              </p:cNvCxnSpPr>
              <p:nvPr/>
            </p:nvCxnSpPr>
            <p:spPr>
              <a:xfrm>
                <a:off x="5349708" y="1553800"/>
                <a:ext cx="6035404" cy="0"/>
              </a:xfrm>
              <a:prstGeom prst="line">
                <a:avLst/>
              </a:prstGeom>
              <a:ln w="28575">
                <a:solidFill>
                  <a:srgbClr val="CBCCCE"/>
                </a:solidFill>
              </a:ln>
            </p:spPr>
            <p:style>
              <a:lnRef idx="1">
                <a:schemeClr val="accent1"/>
              </a:lnRef>
              <a:fillRef idx="0">
                <a:schemeClr val="accent1"/>
              </a:fillRef>
              <a:effectRef idx="0">
                <a:schemeClr val="accent1"/>
              </a:effectRef>
              <a:fontRef idx="minor">
                <a:schemeClr val="tx1"/>
              </a:fontRef>
            </p:style>
          </p:cxnSp>
        </p:grpSp>
        <p:grpSp>
          <p:nvGrpSpPr>
            <p:cNvPr id="8" name="组合 7">
              <a:extLst>
                <a:ext uri="{FF2B5EF4-FFF2-40B4-BE49-F238E27FC236}">
                  <a16:creationId xmlns:a16="http://schemas.microsoft.com/office/drawing/2014/main" id="{BCA0019A-68F7-457E-AEC0-73D6221C21FF}"/>
                </a:ext>
              </a:extLst>
            </p:cNvPr>
            <p:cNvGrpSpPr/>
            <p:nvPr/>
          </p:nvGrpSpPr>
          <p:grpSpPr>
            <a:xfrm>
              <a:off x="4182511" y="2303197"/>
              <a:ext cx="7110589" cy="707886"/>
              <a:chOff x="4755826" y="1832337"/>
              <a:chExt cx="7110589" cy="707886"/>
            </a:xfrm>
          </p:grpSpPr>
          <p:sp>
            <p:nvSpPr>
              <p:cNvPr id="24" name="文本框 23">
                <a:extLst>
                  <a:ext uri="{FF2B5EF4-FFF2-40B4-BE49-F238E27FC236}">
                    <a16:creationId xmlns:a16="http://schemas.microsoft.com/office/drawing/2014/main" id="{8AB7A03C-327A-47C7-86C8-51DEB6415A2F}"/>
                  </a:ext>
                </a:extLst>
              </p:cNvPr>
              <p:cNvSpPr txBox="1"/>
              <p:nvPr/>
            </p:nvSpPr>
            <p:spPr>
              <a:xfrm>
                <a:off x="4755826" y="1832337"/>
                <a:ext cx="1348028" cy="707886"/>
              </a:xfrm>
              <a:prstGeom prst="rect">
                <a:avLst/>
              </a:prstGeom>
              <a:noFill/>
            </p:spPr>
            <p:txBody>
              <a:bodyPr wrap="square" rtlCol="0">
                <a:spAutoFit/>
              </a:bodyPr>
              <a:lstStyle/>
              <a:p>
                <a:r>
                  <a:rPr lang="en-US" altLang="zh-CN" sz="4000" dirty="0">
                    <a:solidFill>
                      <a:srgbClr val="CC0000"/>
                    </a:solidFill>
                  </a:rPr>
                  <a:t>2.</a:t>
                </a:r>
                <a:endParaRPr lang="zh-CN" altLang="en-US" sz="4000" dirty="0">
                  <a:solidFill>
                    <a:srgbClr val="CC0000"/>
                  </a:solidFill>
                </a:endParaRPr>
              </a:p>
            </p:txBody>
          </p:sp>
          <p:sp>
            <p:nvSpPr>
              <p:cNvPr id="26" name="文本框 25">
                <a:extLst>
                  <a:ext uri="{FF2B5EF4-FFF2-40B4-BE49-F238E27FC236}">
                    <a16:creationId xmlns:a16="http://schemas.microsoft.com/office/drawing/2014/main" id="{3F05038B-5A51-4FCB-8EFE-C331DF333441}"/>
                  </a:ext>
                </a:extLst>
              </p:cNvPr>
              <p:cNvSpPr txBox="1"/>
              <p:nvPr/>
            </p:nvSpPr>
            <p:spPr>
              <a:xfrm>
                <a:off x="5349708" y="1893893"/>
                <a:ext cx="6516707" cy="584775"/>
              </a:xfrm>
              <a:prstGeom prst="rect">
                <a:avLst/>
              </a:prstGeom>
              <a:noFill/>
            </p:spPr>
            <p:txBody>
              <a:bodyPr wrap="square" rtlCol="0">
                <a:spAutoFit/>
              </a:bodyPr>
              <a:lstStyle/>
              <a:p>
                <a:r>
                  <a:rPr lang="en-US" altLang="zh-CN" sz="3200" dirty="0" err="1"/>
                  <a:t>BiFlaG</a:t>
                </a:r>
                <a:r>
                  <a:rPr lang="zh-CN" altLang="en-US" sz="3200" dirty="0"/>
                  <a:t>模型（上）</a:t>
                </a:r>
              </a:p>
            </p:txBody>
          </p:sp>
          <p:cxnSp>
            <p:nvCxnSpPr>
              <p:cNvPr id="27" name="直接连接符 26">
                <a:extLst>
                  <a:ext uri="{FF2B5EF4-FFF2-40B4-BE49-F238E27FC236}">
                    <a16:creationId xmlns:a16="http://schemas.microsoft.com/office/drawing/2014/main" id="{4F8FA575-2C95-40F5-8C58-96C2132A60C5}"/>
                  </a:ext>
                </a:extLst>
              </p:cNvPr>
              <p:cNvCxnSpPr>
                <a:cxnSpLocks/>
              </p:cNvCxnSpPr>
              <p:nvPr/>
            </p:nvCxnSpPr>
            <p:spPr>
              <a:xfrm>
                <a:off x="5349708" y="2509446"/>
                <a:ext cx="6035404" cy="0"/>
              </a:xfrm>
              <a:prstGeom prst="line">
                <a:avLst/>
              </a:prstGeom>
              <a:ln w="28575">
                <a:solidFill>
                  <a:srgbClr val="CBCCCE"/>
                </a:solidFill>
              </a:ln>
            </p:spPr>
            <p:style>
              <a:lnRef idx="1">
                <a:schemeClr val="accent1"/>
              </a:lnRef>
              <a:fillRef idx="0">
                <a:schemeClr val="accent1"/>
              </a:fillRef>
              <a:effectRef idx="0">
                <a:schemeClr val="accent1"/>
              </a:effectRef>
              <a:fontRef idx="minor">
                <a:schemeClr val="tx1"/>
              </a:fontRef>
            </p:style>
          </p:cxnSp>
        </p:grpSp>
        <p:grpSp>
          <p:nvGrpSpPr>
            <p:cNvPr id="10" name="组合 9">
              <a:extLst>
                <a:ext uri="{FF2B5EF4-FFF2-40B4-BE49-F238E27FC236}">
                  <a16:creationId xmlns:a16="http://schemas.microsoft.com/office/drawing/2014/main" id="{CCD5515C-95C2-4687-9291-AA03068FA2D9}"/>
                </a:ext>
              </a:extLst>
            </p:cNvPr>
            <p:cNvGrpSpPr/>
            <p:nvPr/>
          </p:nvGrpSpPr>
          <p:grpSpPr>
            <a:xfrm>
              <a:off x="4182511" y="3448182"/>
              <a:ext cx="6722293" cy="707886"/>
              <a:chOff x="4755826" y="2787983"/>
              <a:chExt cx="6722293" cy="707886"/>
            </a:xfrm>
          </p:grpSpPr>
          <p:sp>
            <p:nvSpPr>
              <p:cNvPr id="29" name="文本框 28">
                <a:extLst>
                  <a:ext uri="{FF2B5EF4-FFF2-40B4-BE49-F238E27FC236}">
                    <a16:creationId xmlns:a16="http://schemas.microsoft.com/office/drawing/2014/main" id="{19BA8EB5-644E-4A75-AD05-06B23C1DCDD3}"/>
                  </a:ext>
                </a:extLst>
              </p:cNvPr>
              <p:cNvSpPr txBox="1"/>
              <p:nvPr/>
            </p:nvSpPr>
            <p:spPr>
              <a:xfrm>
                <a:off x="4755826" y="2787983"/>
                <a:ext cx="1348028" cy="707886"/>
              </a:xfrm>
              <a:prstGeom prst="rect">
                <a:avLst/>
              </a:prstGeom>
              <a:noFill/>
            </p:spPr>
            <p:txBody>
              <a:bodyPr wrap="square" rtlCol="0">
                <a:spAutoFit/>
              </a:bodyPr>
              <a:lstStyle/>
              <a:p>
                <a:r>
                  <a:rPr lang="en-US" altLang="zh-CN" sz="4000" dirty="0">
                    <a:solidFill>
                      <a:srgbClr val="CC0000"/>
                    </a:solidFill>
                  </a:rPr>
                  <a:t>3.</a:t>
                </a:r>
                <a:endParaRPr lang="zh-CN" altLang="en-US" sz="4000" dirty="0">
                  <a:solidFill>
                    <a:srgbClr val="CC0000"/>
                  </a:solidFill>
                </a:endParaRPr>
              </a:p>
            </p:txBody>
          </p:sp>
          <p:sp>
            <p:nvSpPr>
              <p:cNvPr id="31" name="文本框 30">
                <a:extLst>
                  <a:ext uri="{FF2B5EF4-FFF2-40B4-BE49-F238E27FC236}">
                    <a16:creationId xmlns:a16="http://schemas.microsoft.com/office/drawing/2014/main" id="{E272B182-A1D8-43C7-988B-A3E230265427}"/>
                  </a:ext>
                </a:extLst>
              </p:cNvPr>
              <p:cNvSpPr txBox="1"/>
              <p:nvPr/>
            </p:nvSpPr>
            <p:spPr>
              <a:xfrm>
                <a:off x="5349708" y="2849539"/>
                <a:ext cx="6128411" cy="584775"/>
              </a:xfrm>
              <a:prstGeom prst="rect">
                <a:avLst/>
              </a:prstGeom>
              <a:noFill/>
            </p:spPr>
            <p:txBody>
              <a:bodyPr wrap="square" rtlCol="0">
                <a:spAutoFit/>
              </a:bodyPr>
              <a:lstStyle/>
              <a:p>
                <a:r>
                  <a:rPr lang="en-US" altLang="zh-CN" sz="3200" dirty="0"/>
                  <a:t>GCN</a:t>
                </a:r>
                <a:endParaRPr lang="zh-CN" altLang="en-US" sz="3200" dirty="0"/>
              </a:p>
            </p:txBody>
          </p:sp>
          <p:cxnSp>
            <p:nvCxnSpPr>
              <p:cNvPr id="32" name="直接连接符 31">
                <a:extLst>
                  <a:ext uri="{FF2B5EF4-FFF2-40B4-BE49-F238E27FC236}">
                    <a16:creationId xmlns:a16="http://schemas.microsoft.com/office/drawing/2014/main" id="{E7974835-BE28-45DF-9D70-2A931D6D218D}"/>
                  </a:ext>
                </a:extLst>
              </p:cNvPr>
              <p:cNvCxnSpPr>
                <a:cxnSpLocks/>
              </p:cNvCxnSpPr>
              <p:nvPr/>
            </p:nvCxnSpPr>
            <p:spPr>
              <a:xfrm>
                <a:off x="5349708" y="3465092"/>
                <a:ext cx="6037200" cy="0"/>
              </a:xfrm>
              <a:prstGeom prst="line">
                <a:avLst/>
              </a:prstGeom>
              <a:ln w="28575">
                <a:solidFill>
                  <a:srgbClr val="CBCCCE"/>
                </a:solidFill>
              </a:ln>
            </p:spPr>
            <p:style>
              <a:lnRef idx="1">
                <a:schemeClr val="accent1"/>
              </a:lnRef>
              <a:fillRef idx="0">
                <a:schemeClr val="accent1"/>
              </a:fillRef>
              <a:effectRef idx="0">
                <a:schemeClr val="accent1"/>
              </a:effectRef>
              <a:fontRef idx="minor">
                <a:schemeClr val="tx1"/>
              </a:fontRef>
            </p:style>
          </p:cxnSp>
        </p:grpSp>
        <p:grpSp>
          <p:nvGrpSpPr>
            <p:cNvPr id="12" name="组合 11">
              <a:extLst>
                <a:ext uri="{FF2B5EF4-FFF2-40B4-BE49-F238E27FC236}">
                  <a16:creationId xmlns:a16="http://schemas.microsoft.com/office/drawing/2014/main" id="{13555322-9BB0-4F8D-845D-E68415CD578F}"/>
                </a:ext>
              </a:extLst>
            </p:cNvPr>
            <p:cNvGrpSpPr/>
            <p:nvPr/>
          </p:nvGrpSpPr>
          <p:grpSpPr>
            <a:xfrm>
              <a:off x="4182511" y="5738150"/>
              <a:ext cx="6711215" cy="707886"/>
              <a:chOff x="4675693" y="3712852"/>
              <a:chExt cx="6711215" cy="707886"/>
            </a:xfrm>
          </p:grpSpPr>
          <p:sp>
            <p:nvSpPr>
              <p:cNvPr id="34" name="文本框 33">
                <a:extLst>
                  <a:ext uri="{FF2B5EF4-FFF2-40B4-BE49-F238E27FC236}">
                    <a16:creationId xmlns:a16="http://schemas.microsoft.com/office/drawing/2014/main" id="{78069C58-7368-42D5-BD0C-8A676AC200C4}"/>
                  </a:ext>
                </a:extLst>
              </p:cNvPr>
              <p:cNvSpPr txBox="1"/>
              <p:nvPr/>
            </p:nvSpPr>
            <p:spPr>
              <a:xfrm>
                <a:off x="4675693" y="3712852"/>
                <a:ext cx="1348028" cy="707886"/>
              </a:xfrm>
              <a:prstGeom prst="rect">
                <a:avLst/>
              </a:prstGeom>
              <a:noFill/>
            </p:spPr>
            <p:txBody>
              <a:bodyPr wrap="square" rtlCol="0">
                <a:spAutoFit/>
              </a:bodyPr>
              <a:lstStyle/>
              <a:p>
                <a:r>
                  <a:rPr lang="en-US" altLang="zh-CN" sz="4000" dirty="0">
                    <a:solidFill>
                      <a:srgbClr val="CC0000"/>
                    </a:solidFill>
                  </a:rPr>
                  <a:t>5.</a:t>
                </a:r>
                <a:endParaRPr lang="zh-CN" altLang="en-US" sz="4000" dirty="0">
                  <a:solidFill>
                    <a:srgbClr val="CC0000"/>
                  </a:solidFill>
                </a:endParaRPr>
              </a:p>
            </p:txBody>
          </p:sp>
          <p:sp>
            <p:nvSpPr>
              <p:cNvPr id="36" name="文本框 35">
                <a:extLst>
                  <a:ext uri="{FF2B5EF4-FFF2-40B4-BE49-F238E27FC236}">
                    <a16:creationId xmlns:a16="http://schemas.microsoft.com/office/drawing/2014/main" id="{15DC7151-B93C-4A67-ADD0-67D46C3867AB}"/>
                  </a:ext>
                </a:extLst>
              </p:cNvPr>
              <p:cNvSpPr txBox="1"/>
              <p:nvPr/>
            </p:nvSpPr>
            <p:spPr>
              <a:xfrm>
                <a:off x="5349707" y="3805185"/>
                <a:ext cx="3100737" cy="584775"/>
              </a:xfrm>
              <a:prstGeom prst="rect">
                <a:avLst/>
              </a:prstGeom>
              <a:noFill/>
            </p:spPr>
            <p:txBody>
              <a:bodyPr wrap="square" rtlCol="0">
                <a:spAutoFit/>
              </a:bodyPr>
              <a:lstStyle/>
              <a:p>
                <a:r>
                  <a:rPr lang="zh-CN" altLang="en-US" sz="3200" dirty="0"/>
                  <a:t>参考资料</a:t>
                </a:r>
              </a:p>
            </p:txBody>
          </p:sp>
          <p:cxnSp>
            <p:nvCxnSpPr>
              <p:cNvPr id="37" name="直接连接符 36">
                <a:extLst>
                  <a:ext uri="{FF2B5EF4-FFF2-40B4-BE49-F238E27FC236}">
                    <a16:creationId xmlns:a16="http://schemas.microsoft.com/office/drawing/2014/main" id="{2C7F9971-0FBC-414A-87C1-B54E8612C924}"/>
                  </a:ext>
                </a:extLst>
              </p:cNvPr>
              <p:cNvCxnSpPr>
                <a:cxnSpLocks/>
              </p:cNvCxnSpPr>
              <p:nvPr/>
            </p:nvCxnSpPr>
            <p:spPr>
              <a:xfrm>
                <a:off x="5349708" y="4420738"/>
                <a:ext cx="6037200" cy="0"/>
              </a:xfrm>
              <a:prstGeom prst="line">
                <a:avLst/>
              </a:prstGeom>
              <a:ln w="28575">
                <a:solidFill>
                  <a:srgbClr val="CBCCCE"/>
                </a:solidFill>
              </a:ln>
            </p:spPr>
            <p:style>
              <a:lnRef idx="1">
                <a:schemeClr val="accent1"/>
              </a:lnRef>
              <a:fillRef idx="0">
                <a:schemeClr val="accent1"/>
              </a:fillRef>
              <a:effectRef idx="0">
                <a:schemeClr val="accent1"/>
              </a:effectRef>
              <a:fontRef idx="minor">
                <a:schemeClr val="tx1"/>
              </a:fontRef>
            </p:style>
          </p:cxnSp>
        </p:grpSp>
        <p:grpSp>
          <p:nvGrpSpPr>
            <p:cNvPr id="22" name="组合 21">
              <a:extLst>
                <a:ext uri="{FF2B5EF4-FFF2-40B4-BE49-F238E27FC236}">
                  <a16:creationId xmlns:a16="http://schemas.microsoft.com/office/drawing/2014/main" id="{B66D9DCE-DA7D-47B8-BBEF-36DC02E82996}"/>
                </a:ext>
              </a:extLst>
            </p:cNvPr>
            <p:cNvGrpSpPr/>
            <p:nvPr/>
          </p:nvGrpSpPr>
          <p:grpSpPr>
            <a:xfrm>
              <a:off x="4182511" y="4593166"/>
              <a:ext cx="7110589" cy="707886"/>
              <a:chOff x="4755826" y="1832337"/>
              <a:chExt cx="7110589" cy="707886"/>
            </a:xfrm>
          </p:grpSpPr>
          <p:sp>
            <p:nvSpPr>
              <p:cNvPr id="23" name="文本框 22">
                <a:extLst>
                  <a:ext uri="{FF2B5EF4-FFF2-40B4-BE49-F238E27FC236}">
                    <a16:creationId xmlns:a16="http://schemas.microsoft.com/office/drawing/2014/main" id="{A3AB4BE1-B2B8-4A8A-B138-AD7D4D28608F}"/>
                  </a:ext>
                </a:extLst>
              </p:cNvPr>
              <p:cNvSpPr txBox="1"/>
              <p:nvPr/>
            </p:nvSpPr>
            <p:spPr>
              <a:xfrm>
                <a:off x="4755826" y="1832337"/>
                <a:ext cx="1348028" cy="707886"/>
              </a:xfrm>
              <a:prstGeom prst="rect">
                <a:avLst/>
              </a:prstGeom>
              <a:noFill/>
            </p:spPr>
            <p:txBody>
              <a:bodyPr wrap="square" rtlCol="0">
                <a:spAutoFit/>
              </a:bodyPr>
              <a:lstStyle/>
              <a:p>
                <a:r>
                  <a:rPr lang="en-US" altLang="zh-CN" sz="4000" dirty="0">
                    <a:solidFill>
                      <a:srgbClr val="CC0000"/>
                    </a:solidFill>
                  </a:rPr>
                  <a:t>4.</a:t>
                </a:r>
                <a:endParaRPr lang="zh-CN" altLang="en-US" sz="4000" dirty="0">
                  <a:solidFill>
                    <a:srgbClr val="CC0000"/>
                  </a:solidFill>
                </a:endParaRPr>
              </a:p>
            </p:txBody>
          </p:sp>
          <p:sp>
            <p:nvSpPr>
              <p:cNvPr id="25" name="文本框 24">
                <a:extLst>
                  <a:ext uri="{FF2B5EF4-FFF2-40B4-BE49-F238E27FC236}">
                    <a16:creationId xmlns:a16="http://schemas.microsoft.com/office/drawing/2014/main" id="{0BDD102F-A3A9-48B0-BC3A-2C7059E04FB5}"/>
                  </a:ext>
                </a:extLst>
              </p:cNvPr>
              <p:cNvSpPr txBox="1"/>
              <p:nvPr/>
            </p:nvSpPr>
            <p:spPr>
              <a:xfrm>
                <a:off x="5349708" y="1893893"/>
                <a:ext cx="6516707" cy="584775"/>
              </a:xfrm>
              <a:prstGeom prst="rect">
                <a:avLst/>
              </a:prstGeom>
              <a:noFill/>
            </p:spPr>
            <p:txBody>
              <a:bodyPr wrap="square" rtlCol="0">
                <a:spAutoFit/>
              </a:bodyPr>
              <a:lstStyle/>
              <a:p>
                <a:r>
                  <a:rPr lang="en-US" altLang="zh-CN" sz="3200" dirty="0" err="1"/>
                  <a:t>BiFlaG</a:t>
                </a:r>
                <a:r>
                  <a:rPr lang="zh-CN" altLang="en-US" sz="3200" dirty="0"/>
                  <a:t>模型（下）</a:t>
                </a:r>
              </a:p>
            </p:txBody>
          </p:sp>
          <p:cxnSp>
            <p:nvCxnSpPr>
              <p:cNvPr id="28" name="直接连接符 27">
                <a:extLst>
                  <a:ext uri="{FF2B5EF4-FFF2-40B4-BE49-F238E27FC236}">
                    <a16:creationId xmlns:a16="http://schemas.microsoft.com/office/drawing/2014/main" id="{9E088251-77CA-4DD7-A447-7103C66CF931}"/>
                  </a:ext>
                </a:extLst>
              </p:cNvPr>
              <p:cNvCxnSpPr>
                <a:cxnSpLocks/>
              </p:cNvCxnSpPr>
              <p:nvPr/>
            </p:nvCxnSpPr>
            <p:spPr>
              <a:xfrm>
                <a:off x="5349708" y="2509446"/>
                <a:ext cx="6035404" cy="0"/>
              </a:xfrm>
              <a:prstGeom prst="line">
                <a:avLst/>
              </a:prstGeom>
              <a:ln w="28575">
                <a:solidFill>
                  <a:srgbClr val="CBCCCE"/>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08583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11">
            <a:extLst>
              <a:ext uri="{FF2B5EF4-FFF2-40B4-BE49-F238E27FC236}">
                <a16:creationId xmlns:a16="http://schemas.microsoft.com/office/drawing/2014/main" id="{3BE7EA4E-7D5B-4F5E-BDC3-ECA43A94D0C4}"/>
              </a:ext>
            </a:extLst>
          </p:cNvPr>
          <p:cNvSpPr txBox="1"/>
          <p:nvPr/>
        </p:nvSpPr>
        <p:spPr>
          <a:xfrm>
            <a:off x="6285359" y="3064092"/>
            <a:ext cx="3118161" cy="954107"/>
          </a:xfrm>
          <a:prstGeom prst="rect">
            <a:avLst/>
          </a:prstGeom>
          <a:noFill/>
        </p:spPr>
        <p:txBody>
          <a:bodyPr wrap="none" rtlCol="0">
            <a:spAutoFit/>
          </a:bodyPr>
          <a:lstStyle/>
          <a:p>
            <a:pPr marL="0" lvl="1"/>
            <a:r>
              <a:rPr lang="zh-CN" altLang="en-US" sz="2800" b="1" dirty="0">
                <a:solidFill>
                  <a:srgbClr val="006AB6"/>
                </a:solidFill>
                <a:latin typeface="微软雅黑" panose="020B0503020204020204" pitchFamily="34" charset="-122"/>
                <a:ea typeface="微软雅黑" panose="020B0503020204020204" pitchFamily="34" charset="-122"/>
              </a:rPr>
              <a:t>第四部分</a:t>
            </a:r>
          </a:p>
          <a:p>
            <a:pPr marL="0" lvl="1"/>
            <a:r>
              <a:rPr lang="en-US" altLang="zh-CN" sz="2800" b="1" dirty="0" err="1">
                <a:solidFill>
                  <a:srgbClr val="006AB6"/>
                </a:solidFill>
                <a:latin typeface="微软雅黑" panose="020B0503020204020204" pitchFamily="34" charset="-122"/>
                <a:ea typeface="微软雅黑" panose="020B0503020204020204" pitchFamily="34" charset="-122"/>
              </a:rPr>
              <a:t>BiFlaG</a:t>
            </a:r>
            <a:r>
              <a:rPr lang="zh-CN" altLang="en-US" sz="2800" b="1" dirty="0">
                <a:solidFill>
                  <a:srgbClr val="006AB6"/>
                </a:solidFill>
                <a:latin typeface="微软雅黑" panose="020B0503020204020204" pitchFamily="34" charset="-122"/>
                <a:ea typeface="微软雅黑" panose="020B0503020204020204" pitchFamily="34" charset="-122"/>
              </a:rPr>
              <a:t>模型（下）</a:t>
            </a:r>
          </a:p>
        </p:txBody>
      </p:sp>
      <p:cxnSp>
        <p:nvCxnSpPr>
          <p:cNvPr id="52" name="直接连接符 51">
            <a:extLst>
              <a:ext uri="{FF2B5EF4-FFF2-40B4-BE49-F238E27FC236}">
                <a16:creationId xmlns:a16="http://schemas.microsoft.com/office/drawing/2014/main" id="{9AC1E425-B2D0-41CC-A04A-E97F6F7610FA}"/>
              </a:ext>
            </a:extLst>
          </p:cNvPr>
          <p:cNvCxnSpPr/>
          <p:nvPr/>
        </p:nvCxnSpPr>
        <p:spPr>
          <a:xfrm flipV="1">
            <a:off x="6023847" y="2542222"/>
            <a:ext cx="0" cy="1997848"/>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53" name="TextBox 13">
            <a:extLst>
              <a:ext uri="{FF2B5EF4-FFF2-40B4-BE49-F238E27FC236}">
                <a16:creationId xmlns:a16="http://schemas.microsoft.com/office/drawing/2014/main" id="{B4A1E179-72CC-4EB1-A937-DD3B9EDE1124}"/>
              </a:ext>
            </a:extLst>
          </p:cNvPr>
          <p:cNvSpPr txBox="1"/>
          <p:nvPr/>
        </p:nvSpPr>
        <p:spPr>
          <a:xfrm>
            <a:off x="4260277" y="4193821"/>
            <a:ext cx="1269558" cy="346249"/>
          </a:xfrm>
          <a:prstGeom prst="rect">
            <a:avLst/>
          </a:prstGeom>
          <a:noFill/>
        </p:spPr>
        <p:txBody>
          <a:bodyPr wrap="square" lIns="0" tIns="0" rIns="0" bIns="0" rtlCol="0">
            <a:spAutoFit/>
          </a:bodyPr>
          <a:lstStyle/>
          <a:p>
            <a:r>
              <a:rPr lang="en-US" altLang="zh-CN" sz="2250" dirty="0">
                <a:solidFill>
                  <a:schemeClr val="tx1">
                    <a:lumMod val="65000"/>
                    <a:lumOff val="35000"/>
                  </a:schemeClr>
                </a:solidFill>
                <a:latin typeface="Arial" panose="020B0604020202020204" pitchFamily="34" charset="0"/>
                <a:ea typeface="+mj-ea"/>
                <a:cs typeface="Arial" panose="020B0604020202020204" pitchFamily="34" charset="0"/>
              </a:rPr>
              <a:t>PART 04</a:t>
            </a:r>
            <a:endParaRPr lang="zh-CN" altLang="en-US" sz="2250" dirty="0">
              <a:solidFill>
                <a:schemeClr val="tx1">
                  <a:lumMod val="65000"/>
                  <a:lumOff val="35000"/>
                </a:schemeClr>
              </a:solidFill>
              <a:latin typeface="Arial" panose="020B0604020202020204" pitchFamily="34" charset="0"/>
              <a:ea typeface="+mj-ea"/>
              <a:cs typeface="Arial" panose="020B0604020202020204" pitchFamily="34" charset="0"/>
            </a:endParaRPr>
          </a:p>
        </p:txBody>
      </p:sp>
      <p:grpSp>
        <p:nvGrpSpPr>
          <p:cNvPr id="54" name="组合 53">
            <a:extLst>
              <a:ext uri="{FF2B5EF4-FFF2-40B4-BE49-F238E27FC236}">
                <a16:creationId xmlns:a16="http://schemas.microsoft.com/office/drawing/2014/main" id="{A0F65C2E-B741-4FFE-85D6-6D558BA01FA4}"/>
              </a:ext>
            </a:extLst>
          </p:cNvPr>
          <p:cNvGrpSpPr/>
          <p:nvPr/>
        </p:nvGrpSpPr>
        <p:grpSpPr>
          <a:xfrm>
            <a:off x="4052827" y="2505429"/>
            <a:ext cx="1477008" cy="1477008"/>
            <a:chOff x="304800" y="673100"/>
            <a:chExt cx="4000500" cy="4000500"/>
          </a:xfrm>
          <a:effectLst>
            <a:outerShdw blurRad="444500" dist="254000" dir="8100000" algn="tr" rotWithShape="0">
              <a:prstClr val="black">
                <a:alpha val="50000"/>
              </a:prstClr>
            </a:outerShdw>
          </a:effectLst>
        </p:grpSpPr>
        <p:sp>
          <p:nvSpPr>
            <p:cNvPr id="55" name="同心圆 17">
              <a:extLst>
                <a:ext uri="{FF2B5EF4-FFF2-40B4-BE49-F238E27FC236}">
                  <a16:creationId xmlns:a16="http://schemas.microsoft.com/office/drawing/2014/main" id="{0CA0614B-73C7-4E26-B35A-21EA0E9C923E}"/>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latin typeface="+mj-ea"/>
                <a:ea typeface="+mj-ea"/>
              </a:endParaRPr>
            </a:p>
          </p:txBody>
        </p:sp>
        <p:sp>
          <p:nvSpPr>
            <p:cNvPr id="56" name="椭圆 55">
              <a:extLst>
                <a:ext uri="{FF2B5EF4-FFF2-40B4-BE49-F238E27FC236}">
                  <a16:creationId xmlns:a16="http://schemas.microsoft.com/office/drawing/2014/main" id="{55BA42D5-E67A-48D2-8628-C5FB383F1BCD}"/>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latin typeface="+mj-ea"/>
                <a:ea typeface="+mj-ea"/>
              </a:endParaRPr>
            </a:p>
          </p:txBody>
        </p:sp>
      </p:grpSp>
      <p:sp>
        <p:nvSpPr>
          <p:cNvPr id="57" name="TextBox 13">
            <a:extLst>
              <a:ext uri="{FF2B5EF4-FFF2-40B4-BE49-F238E27FC236}">
                <a16:creationId xmlns:a16="http://schemas.microsoft.com/office/drawing/2014/main" id="{3ADDA03C-5D37-4B42-AA19-12813ACD55AB}"/>
              </a:ext>
            </a:extLst>
          </p:cNvPr>
          <p:cNvSpPr txBox="1"/>
          <p:nvPr/>
        </p:nvSpPr>
        <p:spPr>
          <a:xfrm>
            <a:off x="4234631" y="2737376"/>
            <a:ext cx="1269558" cy="1081963"/>
          </a:xfrm>
          <a:prstGeom prst="rect">
            <a:avLst/>
          </a:prstGeom>
          <a:noFill/>
        </p:spPr>
        <p:txBody>
          <a:bodyPr wrap="square" lIns="0" tIns="0" rIns="0" bIns="0" rtlCol="0">
            <a:spAutoFit/>
          </a:bodyPr>
          <a:lstStyle/>
          <a:p>
            <a:r>
              <a:rPr lang="en-US" altLang="zh-CN" sz="7031" b="1" dirty="0">
                <a:solidFill>
                  <a:srgbClr val="006AB6"/>
                </a:solidFill>
                <a:latin typeface="Arial" panose="020B0604020202020204" pitchFamily="34" charset="0"/>
                <a:ea typeface="+mj-ea"/>
                <a:cs typeface="Arial" panose="020B0604020202020204" pitchFamily="34" charset="0"/>
              </a:rPr>
              <a:t>04</a:t>
            </a:r>
            <a:endParaRPr lang="zh-CN" altLang="en-US" sz="7031" b="1" dirty="0">
              <a:solidFill>
                <a:srgbClr val="006AB6"/>
              </a:solidFill>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391141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500"/>
                                        <p:tgtEl>
                                          <p:spTgt spid="54"/>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57"/>
                                        </p:tgtEl>
                                        <p:attrNameLst>
                                          <p:attrName>style.visibility</p:attrName>
                                        </p:attrNameLst>
                                      </p:cBhvr>
                                      <p:to>
                                        <p:strVal val="visible"/>
                                      </p:to>
                                    </p:set>
                                    <p:animEffect transition="in" filter="fade">
                                      <p:cBhvr>
                                        <p:cTn id="15" dur="500"/>
                                        <p:tgtEl>
                                          <p:spTgt spid="57"/>
                                        </p:tgtEl>
                                      </p:cBhvr>
                                    </p:animEffect>
                                    <p:anim calcmode="lin" valueType="num">
                                      <p:cBhvr>
                                        <p:cTn id="16" dur="500" fill="hold"/>
                                        <p:tgtEl>
                                          <p:spTgt spid="57"/>
                                        </p:tgtEl>
                                        <p:attrNameLst>
                                          <p:attrName>ppt_x</p:attrName>
                                        </p:attrNameLst>
                                      </p:cBhvr>
                                      <p:tavLst>
                                        <p:tav tm="0">
                                          <p:val>
                                            <p:strVal val="#ppt_x"/>
                                          </p:val>
                                        </p:tav>
                                        <p:tav tm="100000">
                                          <p:val>
                                            <p:strVal val="#ppt_x"/>
                                          </p:val>
                                        </p:tav>
                                      </p:tavLst>
                                    </p:anim>
                                    <p:anim calcmode="lin" valueType="num">
                                      <p:cBhvr>
                                        <p:cTn id="17" dur="500" fill="hold"/>
                                        <p:tgtEl>
                                          <p:spTgt spid="57"/>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2" presetClass="entr" presetSubtype="8" fill="hold" grpId="0" nodeType="afterEffect">
                                  <p:stCondLst>
                                    <p:cond delay="0"/>
                                  </p:stCondLst>
                                  <p:childTnLst>
                                    <p:set>
                                      <p:cBhvr>
                                        <p:cTn id="20" dur="1" fill="hold">
                                          <p:stCondLst>
                                            <p:cond delay="0"/>
                                          </p:stCondLst>
                                        </p:cTn>
                                        <p:tgtEl>
                                          <p:spTgt spid="51"/>
                                        </p:tgtEl>
                                        <p:attrNameLst>
                                          <p:attrName>style.visibility</p:attrName>
                                        </p:attrNameLst>
                                      </p:cBhvr>
                                      <p:to>
                                        <p:strVal val="visible"/>
                                      </p:to>
                                    </p:set>
                                    <p:anim calcmode="lin" valueType="num">
                                      <p:cBhvr additive="base">
                                        <p:cTn id="21" dur="500"/>
                                        <p:tgtEl>
                                          <p:spTgt spid="51"/>
                                        </p:tgtEl>
                                        <p:attrNameLst>
                                          <p:attrName>ppt_x</p:attrName>
                                        </p:attrNameLst>
                                      </p:cBhvr>
                                      <p:tavLst>
                                        <p:tav tm="0">
                                          <p:val>
                                            <p:strVal val="#ppt_x-#ppt_w*1.125000"/>
                                          </p:val>
                                        </p:tav>
                                        <p:tav tm="100000">
                                          <p:val>
                                            <p:strVal val="#ppt_x"/>
                                          </p:val>
                                        </p:tav>
                                      </p:tavLst>
                                    </p:anim>
                                    <p:animEffect transition="in" filter="wipe(right)">
                                      <p:cBhvr>
                                        <p:cTn id="22" dur="500"/>
                                        <p:tgtEl>
                                          <p:spTgt spid="51"/>
                                        </p:tgtEl>
                                      </p:cBhvr>
                                    </p:animEffect>
                                  </p:childTnLst>
                                </p:cTn>
                              </p:par>
                            </p:childTnLst>
                          </p:cTn>
                        </p:par>
                        <p:par>
                          <p:cTn id="23" fill="hold">
                            <p:stCondLst>
                              <p:cond delay="2000"/>
                            </p:stCondLst>
                            <p:childTnLst>
                              <p:par>
                                <p:cTn id="24" presetID="47" presetClass="entr" presetSubtype="0" fill="hold" grpId="0" nodeType="afterEffect">
                                  <p:stCondLst>
                                    <p:cond delay="0"/>
                                  </p:stCondLst>
                                  <p:childTnLst>
                                    <p:set>
                                      <p:cBhvr>
                                        <p:cTn id="25" dur="1" fill="hold">
                                          <p:stCondLst>
                                            <p:cond delay="0"/>
                                          </p:stCondLst>
                                        </p:cTn>
                                        <p:tgtEl>
                                          <p:spTgt spid="53"/>
                                        </p:tgtEl>
                                        <p:attrNameLst>
                                          <p:attrName>style.visibility</p:attrName>
                                        </p:attrNameLst>
                                      </p:cBhvr>
                                      <p:to>
                                        <p:strVal val="visible"/>
                                      </p:to>
                                    </p:set>
                                    <p:animEffect transition="in" filter="fade">
                                      <p:cBhvr>
                                        <p:cTn id="26" dur="500"/>
                                        <p:tgtEl>
                                          <p:spTgt spid="53"/>
                                        </p:tgtEl>
                                      </p:cBhvr>
                                    </p:animEffect>
                                    <p:anim calcmode="lin" valueType="num">
                                      <p:cBhvr>
                                        <p:cTn id="27" dur="500" fill="hold"/>
                                        <p:tgtEl>
                                          <p:spTgt spid="53"/>
                                        </p:tgtEl>
                                        <p:attrNameLst>
                                          <p:attrName>ppt_x</p:attrName>
                                        </p:attrNameLst>
                                      </p:cBhvr>
                                      <p:tavLst>
                                        <p:tav tm="0">
                                          <p:val>
                                            <p:strVal val="#ppt_x"/>
                                          </p:val>
                                        </p:tav>
                                        <p:tav tm="100000">
                                          <p:val>
                                            <p:strVal val="#ppt_x"/>
                                          </p:val>
                                        </p:tav>
                                      </p:tavLst>
                                    </p:anim>
                                    <p:anim calcmode="lin" valueType="num">
                                      <p:cBhvr>
                                        <p:cTn id="28" dur="5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3" grpId="0"/>
      <p:bldP spid="5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327408" y="464827"/>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err="1">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BiFlaG</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执行流程</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29" name="文本框 28">
            <a:extLst>
              <a:ext uri="{FF2B5EF4-FFF2-40B4-BE49-F238E27FC236}">
                <a16:creationId xmlns:a16="http://schemas.microsoft.com/office/drawing/2014/main" id="{9789123E-E95C-48D0-B5D2-F5793BB82D89}"/>
              </a:ext>
            </a:extLst>
          </p:cNvPr>
          <p:cNvSpPr txBox="1"/>
          <p:nvPr/>
        </p:nvSpPr>
        <p:spPr>
          <a:xfrm>
            <a:off x="728612" y="1396486"/>
            <a:ext cx="2879752"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600" b="1"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3</a:t>
            </a: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 Bi-GCN</a:t>
            </a:r>
            <a:endPar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grpSp>
        <p:nvGrpSpPr>
          <p:cNvPr id="11" name="组合 10">
            <a:extLst>
              <a:ext uri="{FF2B5EF4-FFF2-40B4-BE49-F238E27FC236}">
                <a16:creationId xmlns:a16="http://schemas.microsoft.com/office/drawing/2014/main" id="{78860AD9-97FD-43F6-ADCA-327D11F3DF90}"/>
              </a:ext>
            </a:extLst>
          </p:cNvPr>
          <p:cNvGrpSpPr/>
          <p:nvPr/>
        </p:nvGrpSpPr>
        <p:grpSpPr>
          <a:xfrm>
            <a:off x="538922" y="1878563"/>
            <a:ext cx="7532757" cy="4945158"/>
            <a:chOff x="872582" y="1733030"/>
            <a:chExt cx="7532757" cy="4945158"/>
          </a:xfrm>
        </p:grpSpPr>
        <p:pic>
          <p:nvPicPr>
            <p:cNvPr id="2" name="图片 1">
              <a:extLst>
                <a:ext uri="{FF2B5EF4-FFF2-40B4-BE49-F238E27FC236}">
                  <a16:creationId xmlns:a16="http://schemas.microsoft.com/office/drawing/2014/main" id="{059CBECF-7C6F-49C5-BE9E-9DD738949CC7}"/>
                </a:ext>
              </a:extLst>
            </p:cNvPr>
            <p:cNvPicPr>
              <a:picLocks noChangeAspect="1"/>
            </p:cNvPicPr>
            <p:nvPr/>
          </p:nvPicPr>
          <p:blipFill>
            <a:blip r:embed="rId3"/>
            <a:stretch>
              <a:fillRect/>
            </a:stretch>
          </p:blipFill>
          <p:spPr>
            <a:xfrm>
              <a:off x="872582" y="1733030"/>
              <a:ext cx="4070726" cy="2329890"/>
            </a:xfrm>
            <a:prstGeom prst="rect">
              <a:avLst/>
            </a:prstGeom>
          </p:spPr>
        </p:pic>
        <mc:AlternateContent xmlns:mc="http://schemas.openxmlformats.org/markup-compatibility/2006" xmlns:a14="http://schemas.microsoft.com/office/drawing/2010/main">
          <mc:Choice Requires="a14">
            <p:sp>
              <p:nvSpPr>
                <p:cNvPr id="45" name="文本框 44">
                  <a:extLst>
                    <a:ext uri="{FF2B5EF4-FFF2-40B4-BE49-F238E27FC236}">
                      <a16:creationId xmlns:a16="http://schemas.microsoft.com/office/drawing/2014/main" id="{9E00CA4F-6FC4-408F-98D1-B5601D5E75C7}"/>
                    </a:ext>
                  </a:extLst>
                </p:cNvPr>
                <p:cNvSpPr txBox="1"/>
                <p:nvPr/>
              </p:nvSpPr>
              <p:spPr>
                <a:xfrm>
                  <a:off x="872582" y="4062920"/>
                  <a:ext cx="7532757" cy="261526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altLang="zh-CN" sz="2600" b="0" i="1" smtClean="0">
                          <a:solidFill>
                            <a:prstClr val="black"/>
                          </a:solidFill>
                          <a:latin typeface="Cambria Math" panose="02040503050406030204" pitchFamily="18" charset="0"/>
                          <a:ea typeface="微软雅黑" panose="020B0503020204020204" pitchFamily="34" charset="-122"/>
                        </a:rPr>
                        <m:t>𝑊</m:t>
                      </m:r>
                    </m:oMath>
                  </a14:m>
                  <a:r>
                    <a:rPr lang="zh-CN" altLang="en-US" sz="2600" b="0" dirty="0">
                      <a:solidFill>
                        <a:prstClr val="black"/>
                      </a:solidFill>
                      <a:latin typeface="微软雅黑" panose="020B0503020204020204" pitchFamily="34" charset="-122"/>
                      <a:ea typeface="微软雅黑" panose="020B0503020204020204" pitchFamily="34" charset="-122"/>
                    </a:rPr>
                    <a:t>：权重矩阵</a:t>
                  </a:r>
                  <a:endParaRPr lang="en-US" altLang="zh-CN" sz="2600" b="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altLang="zh-CN" sz="2600" b="0" i="1" smtClean="0">
                          <a:solidFill>
                            <a:prstClr val="black"/>
                          </a:solidFill>
                          <a:latin typeface="Cambria Math" panose="02040503050406030204" pitchFamily="18" charset="0"/>
                          <a:ea typeface="微软雅黑" panose="020B0503020204020204" pitchFamily="34" charset="-122"/>
                        </a:rPr>
                        <m:t>𝑏</m:t>
                      </m:r>
                      <m:r>
                        <a:rPr lang="zh-CN" altLang="en-US" sz="2600" i="1">
                          <a:solidFill>
                            <a:prstClr val="black"/>
                          </a:solidFill>
                          <a:latin typeface="Cambria Math" panose="02040503050406030204" pitchFamily="18" charset="0"/>
                          <a:ea typeface="微软雅黑" panose="020B0503020204020204" pitchFamily="34" charset="-122"/>
                        </a:rPr>
                        <m:t>：</m:t>
                      </m:r>
                      <m:r>
                        <a:rPr lang="zh-CN" altLang="en-US" sz="2600" i="1" smtClean="0">
                          <a:solidFill>
                            <a:prstClr val="black"/>
                          </a:solidFill>
                          <a:latin typeface="Cambria Math" panose="02040503050406030204" pitchFamily="18" charset="0"/>
                          <a:ea typeface="微软雅黑" panose="020B0503020204020204" pitchFamily="34" charset="-122"/>
                        </a:rPr>
                        <m:t>偏置</m:t>
                      </m:r>
                    </m:oMath>
                  </a14:m>
                  <a:r>
                    <a:rPr lang="zh-CN" altLang="en-US" sz="2600" b="0" dirty="0">
                      <a:solidFill>
                        <a:prstClr val="black"/>
                      </a:solidFill>
                      <a:latin typeface="微软雅黑" panose="020B0503020204020204" pitchFamily="34" charset="-122"/>
                      <a:ea typeface="微软雅黑" panose="020B0503020204020204" pitchFamily="34" charset="-122"/>
                    </a:rPr>
                    <a:t>矩阵</a:t>
                  </a:r>
                  <a:endParaRPr lang="en-US" altLang="zh-CN" sz="2600" b="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acc>
                        <m:accPr>
                          <m:chr m:val="⃗"/>
                          <m:ctrlPr>
                            <a:rPr lang="en-US" altLang="zh-CN" sz="2600" b="0" i="1" smtClean="0">
                              <a:solidFill>
                                <a:prstClr val="black"/>
                              </a:solidFill>
                              <a:latin typeface="Cambria Math" panose="02040503050406030204" pitchFamily="18" charset="0"/>
                              <a:ea typeface="微软雅黑" panose="020B0503020204020204" pitchFamily="34" charset="-122"/>
                            </a:rPr>
                          </m:ctrlPr>
                        </m:acc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𝑓</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e>
                      </m:acc>
                    </m:oMath>
                  </a14:m>
                  <a:r>
                    <a:rPr lang="zh-CN" altLang="en-US" sz="2600" b="0" dirty="0">
                      <a:solidFill>
                        <a:prstClr val="black"/>
                      </a:solidFill>
                      <a:latin typeface="微软雅黑" panose="020B0503020204020204" pitchFamily="34" charset="-122"/>
                      <a:ea typeface="微软雅黑" panose="020B0503020204020204" pitchFamily="34" charset="-122"/>
                    </a:rPr>
                    <a:t>：</a:t>
                  </a:r>
                  <a:r>
                    <a:rPr lang="en-US" altLang="zh-CN" sz="2600" b="0" dirty="0">
                      <a:solidFill>
                        <a:prstClr val="black"/>
                      </a:solidFill>
                      <a:latin typeface="微软雅黑" panose="020B0503020204020204" pitchFamily="34" charset="-122"/>
                      <a:ea typeface="微软雅黑" panose="020B0503020204020204" pitchFamily="34" charset="-122"/>
                    </a:rPr>
                    <a:t>GCN</a:t>
                  </a:r>
                  <a:r>
                    <a:rPr lang="zh-CN" altLang="en-US" sz="2600" b="0" dirty="0">
                      <a:solidFill>
                        <a:prstClr val="black"/>
                      </a:solidFill>
                      <a:latin typeface="微软雅黑" panose="020B0503020204020204" pitchFamily="34" charset="-122"/>
                      <a:ea typeface="微软雅黑" panose="020B0503020204020204" pitchFamily="34" charset="-122"/>
                    </a:rPr>
                    <a:t>得到的特征，考虑节点</a:t>
                  </a: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oMath>
                  </a14:m>
                  <a:r>
                    <a:rPr lang="zh-CN" altLang="en-US" sz="2600" b="0" dirty="0">
                      <a:solidFill>
                        <a:prstClr val="black"/>
                      </a:solidFill>
                      <a:latin typeface="微软雅黑" panose="020B0503020204020204" pitchFamily="34" charset="-122"/>
                      <a:ea typeface="微软雅黑" panose="020B0503020204020204" pitchFamily="34" charset="-122"/>
                    </a:rPr>
                    <a:t>所有指向的节点</a:t>
                  </a:r>
                  <a:endParaRPr lang="en-US" altLang="zh-CN" sz="2600" b="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acc>
                        <m:accPr>
                          <m:chr m:val="⃐"/>
                          <m:ctrlPr>
                            <a:rPr lang="en-US" altLang="zh-CN" sz="2600" b="0" i="1" smtClean="0">
                              <a:solidFill>
                                <a:prstClr val="black"/>
                              </a:solidFill>
                              <a:latin typeface="Cambria Math" panose="02040503050406030204" pitchFamily="18" charset="0"/>
                              <a:ea typeface="微软雅黑" panose="020B0503020204020204" pitchFamily="34" charset="-122"/>
                            </a:rPr>
                          </m:ctrlPr>
                        </m:acc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𝑓</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e>
                      </m:acc>
                      <m:r>
                        <a:rPr lang="zh-CN" altLang="en-US" sz="2600" i="1">
                          <a:solidFill>
                            <a:prstClr val="black"/>
                          </a:solidFill>
                          <a:latin typeface="Cambria Math" panose="02040503050406030204" pitchFamily="18" charset="0"/>
                          <a:ea typeface="微软雅黑" panose="020B0503020204020204" pitchFamily="34" charset="-122"/>
                        </a:rPr>
                        <m:t>：</m:t>
                      </m:r>
                    </m:oMath>
                  </a14:m>
                  <a:r>
                    <a:rPr lang="en-US" altLang="zh-CN" sz="2600" b="0" dirty="0">
                      <a:solidFill>
                        <a:prstClr val="black"/>
                      </a:solidFill>
                      <a:latin typeface="微软雅黑" panose="020B0503020204020204" pitchFamily="34" charset="-122"/>
                      <a:ea typeface="微软雅黑" panose="020B0503020204020204" pitchFamily="34" charset="-122"/>
                    </a:rPr>
                    <a:t>GCN</a:t>
                  </a:r>
                  <a:r>
                    <a:rPr lang="zh-CN" altLang="en-US" sz="2600" b="0" dirty="0">
                      <a:solidFill>
                        <a:prstClr val="black"/>
                      </a:solidFill>
                      <a:latin typeface="微软雅黑" panose="020B0503020204020204" pitchFamily="34" charset="-122"/>
                      <a:ea typeface="微软雅黑" panose="020B0503020204020204" pitchFamily="34" charset="-122"/>
                    </a:rPr>
                    <a:t>得到的特征，考虑所有指向节点</a:t>
                  </a: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oMath>
                  </a14:m>
                  <a:r>
                    <a:rPr lang="zh-CN" altLang="en-US" sz="2600" b="0" dirty="0">
                      <a:solidFill>
                        <a:prstClr val="black"/>
                      </a:solidFill>
                      <a:latin typeface="微软雅黑" panose="020B0503020204020204" pitchFamily="34" charset="-122"/>
                      <a:ea typeface="微软雅黑" panose="020B0503020204020204" pitchFamily="34" charset="-122"/>
                    </a:rPr>
                    <a:t>的节点</a:t>
                  </a:r>
                  <a:endParaRPr lang="en-US" altLang="zh-CN" sz="2600" b="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𝑓</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r>
                        <a:rPr lang="zh-CN" altLang="en-US" sz="2600" i="1">
                          <a:solidFill>
                            <a:prstClr val="black"/>
                          </a:solidFill>
                          <a:latin typeface="Cambria Math" panose="02040503050406030204" pitchFamily="18" charset="0"/>
                          <a:ea typeface="微软雅黑" panose="020B0503020204020204" pitchFamily="34" charset="-122"/>
                        </a:rPr>
                        <m:t>：</m:t>
                      </m:r>
                    </m:oMath>
                  </a14:m>
                  <a:r>
                    <a:rPr lang="en-US" altLang="zh-CN" sz="2600" b="0" dirty="0">
                      <a:solidFill>
                        <a:prstClr val="black"/>
                      </a:solidFill>
                      <a:latin typeface="微软雅黑" panose="020B0503020204020204" pitchFamily="34" charset="-122"/>
                      <a:ea typeface="微软雅黑" panose="020B0503020204020204" pitchFamily="34" charset="-122"/>
                    </a:rPr>
                    <a:t>GCN</a:t>
                  </a:r>
                  <a:r>
                    <a:rPr lang="zh-CN" altLang="en-US" sz="2600" b="0" dirty="0">
                      <a:solidFill>
                        <a:prstClr val="black"/>
                      </a:solidFill>
                      <a:latin typeface="微软雅黑" panose="020B0503020204020204" pitchFamily="34" charset="-122"/>
                      <a:ea typeface="微软雅黑" panose="020B0503020204020204" pitchFamily="34" charset="-122"/>
                    </a:rPr>
                    <a:t>得到节点特征</a:t>
                  </a:r>
                  <a:endParaRPr lang="en-US" altLang="zh-CN" sz="2600" b="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𝑥</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oMath>
                  </a14:m>
                  <a:r>
                    <a:rPr lang="zh-CN" altLang="en-US" sz="2600" dirty="0">
                      <a:solidFill>
                        <a:prstClr val="black"/>
                      </a:solidFill>
                      <a:latin typeface="微软雅黑" panose="020B0503020204020204" pitchFamily="34" charset="-122"/>
                      <a:ea typeface="微软雅黑" panose="020B0503020204020204" pitchFamily="34" charset="-122"/>
                    </a:rPr>
                    <a:t>：节点</a:t>
                  </a: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oMath>
                  </a14:m>
                  <a:r>
                    <a:rPr lang="zh-CN" altLang="en-US" sz="2600" b="0" dirty="0">
                      <a:solidFill>
                        <a:prstClr val="black"/>
                      </a:solidFill>
                      <a:latin typeface="微软雅黑" panose="020B0503020204020204" pitchFamily="34" charset="-122"/>
                      <a:ea typeface="微软雅黑" panose="020B0503020204020204" pitchFamily="34" charset="-122"/>
                    </a:rPr>
                    <a:t>的词向量，这里作为它的初始特征</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45" name="文本框 44">
                  <a:extLst>
                    <a:ext uri="{FF2B5EF4-FFF2-40B4-BE49-F238E27FC236}">
                      <a16:creationId xmlns:a16="http://schemas.microsoft.com/office/drawing/2014/main" id="{9E00CA4F-6FC4-408F-98D1-B5601D5E75C7}"/>
                    </a:ext>
                  </a:extLst>
                </p:cNvPr>
                <p:cNvSpPr txBox="1">
                  <a:spLocks noRot="1" noChangeAspect="1" noMove="1" noResize="1" noEditPoints="1" noAdjustHandles="1" noChangeArrowheads="1" noChangeShapeType="1" noTextEdit="1"/>
                </p:cNvSpPr>
                <p:nvPr/>
              </p:nvSpPr>
              <p:spPr>
                <a:xfrm>
                  <a:off x="872582" y="4062920"/>
                  <a:ext cx="7532757" cy="2615268"/>
                </a:xfrm>
                <a:prstGeom prst="rect">
                  <a:avLst/>
                </a:prstGeom>
                <a:blipFill>
                  <a:blip r:embed="rId4"/>
                  <a:stretch>
                    <a:fillRect t="-2098" b="-5128"/>
                  </a:stretch>
                </a:blipFill>
              </p:spPr>
              <p:txBody>
                <a:bodyPr/>
                <a:lstStyle/>
                <a:p>
                  <a:r>
                    <a:rPr lang="zh-CN" altLang="en-US">
                      <a:noFill/>
                    </a:rPr>
                    <a:t> </a:t>
                  </a:r>
                </a:p>
              </p:txBody>
            </p:sp>
          </mc:Fallback>
        </mc:AlternateContent>
      </p:grpSp>
      <p:pic>
        <p:nvPicPr>
          <p:cNvPr id="10" name="图片 9">
            <a:extLst>
              <a:ext uri="{FF2B5EF4-FFF2-40B4-BE49-F238E27FC236}">
                <a16:creationId xmlns:a16="http://schemas.microsoft.com/office/drawing/2014/main" id="{130EA2B3-744E-4633-8FFA-BDAE67DD0A38}"/>
              </a:ext>
            </a:extLst>
          </p:cNvPr>
          <p:cNvPicPr>
            <a:picLocks noChangeAspect="1"/>
          </p:cNvPicPr>
          <p:nvPr/>
        </p:nvPicPr>
        <p:blipFill>
          <a:blip r:embed="rId5"/>
          <a:stretch>
            <a:fillRect/>
          </a:stretch>
        </p:blipFill>
        <p:spPr>
          <a:xfrm>
            <a:off x="3789130" y="1284042"/>
            <a:ext cx="4794508" cy="4616474"/>
          </a:xfrm>
          <a:prstGeom prst="rect">
            <a:avLst/>
          </a:prstGeom>
        </p:spPr>
      </p:pic>
    </p:spTree>
    <p:extLst>
      <p:ext uri="{BB962C8B-B14F-4D97-AF65-F5344CB8AC3E}">
        <p14:creationId xmlns:p14="http://schemas.microsoft.com/office/powerpoint/2010/main" val="1433318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441DEC69-0B6D-466E-B3B5-CB7BDD3E2F6F}"/>
              </a:ext>
            </a:extLst>
          </p:cNvPr>
          <p:cNvSpPr/>
          <p:nvPr/>
        </p:nvSpPr>
        <p:spPr>
          <a:xfrm>
            <a:off x="6302326" y="2556838"/>
            <a:ext cx="5605975" cy="22076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a:extLst>
              <a:ext uri="{FF2B5EF4-FFF2-40B4-BE49-F238E27FC236}">
                <a16:creationId xmlns:a16="http://schemas.microsoft.com/office/drawing/2014/main" id="{78E338E1-31C2-40CE-A0F0-B5499ED5A58F}"/>
              </a:ext>
            </a:extLst>
          </p:cNvPr>
          <p:cNvGrpSpPr/>
          <p:nvPr/>
        </p:nvGrpSpPr>
        <p:grpSpPr>
          <a:xfrm>
            <a:off x="327408" y="464827"/>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err="1">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BiFlaG</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执行流程</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29" name="文本框 28">
                <a:extLst>
                  <a:ext uri="{FF2B5EF4-FFF2-40B4-BE49-F238E27FC236}">
                    <a16:creationId xmlns:a16="http://schemas.microsoft.com/office/drawing/2014/main" id="{9789123E-E95C-48D0-B5D2-F5793BB82D89}"/>
                  </a:ext>
                </a:extLst>
              </p:cNvPr>
              <p:cNvSpPr txBox="1"/>
              <p:nvPr/>
            </p:nvSpPr>
            <p:spPr>
              <a:xfrm>
                <a:off x="728612" y="1396486"/>
                <a:ext cx="6319302"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600" b="1"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3</a:t>
                </a: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 Bi-GCN</a:t>
                </a:r>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：外层实体信息</a:t>
                </a:r>
                <a:r>
                  <a:rPr kumimoji="0" lang="zh-CN" altLang="en-US" sz="2600" b="1" i="0" u="none" strike="noStrike" kern="1200" cap="none" spc="0" normalizeH="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 </a:t>
                </a:r>
                <a14:m>
                  <m:oMath xmlns:m="http://schemas.openxmlformats.org/officeDocument/2006/math">
                    <m:r>
                      <a:rPr kumimoji="0" lang="en-US" altLang="zh-CN" sz="2600" b="1" i="1" u="none" strike="noStrike" kern="1200" cap="none" spc="0" normalizeH="0" noProof="0" smtClean="0">
                        <a:ln>
                          <a:noFill/>
                        </a:ln>
                        <a:solidFill>
                          <a:prstClr val="black"/>
                        </a:solidFill>
                        <a:effectLst/>
                        <a:uLnTx/>
                        <a:uFillTx/>
                        <a:latin typeface="Cambria Math" panose="02040503050406030204" pitchFamily="18" charset="0"/>
                        <a:ea typeface="微软雅黑" panose="020B0503020204020204" pitchFamily="34" charset="-122"/>
                        <a:cs typeface="Times New Roman" panose="02020603050405020304" pitchFamily="18" charset="0"/>
                      </a:rPr>
                      <m:t>→</m:t>
                    </m:r>
                  </m:oMath>
                </a14:m>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a:t>
                </a:r>
                <a:r>
                  <a:rPr lang="zh-CN" altLang="en-US" sz="2600" b="1" dirty="0">
                    <a:solidFill>
                      <a:prstClr val="black"/>
                    </a:solidFill>
                    <a:latin typeface="微软雅黑" panose="020B0503020204020204" pitchFamily="34" charset="-122"/>
                    <a:ea typeface="微软雅黑" panose="020B0503020204020204" pitchFamily="34" charset="-122"/>
                  </a:rPr>
                  <a:t>内层实体</a:t>
                </a:r>
                <a:endPar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29" name="文本框 28">
                <a:extLst>
                  <a:ext uri="{FF2B5EF4-FFF2-40B4-BE49-F238E27FC236}">
                    <a16:creationId xmlns:a16="http://schemas.microsoft.com/office/drawing/2014/main" id="{9789123E-E95C-48D0-B5D2-F5793BB82D89}"/>
                  </a:ext>
                </a:extLst>
              </p:cNvPr>
              <p:cNvSpPr txBox="1">
                <a:spLocks noRot="1" noChangeAspect="1" noMove="1" noResize="1" noEditPoints="1" noAdjustHandles="1" noChangeArrowheads="1" noChangeShapeType="1" noTextEdit="1"/>
              </p:cNvSpPr>
              <p:nvPr/>
            </p:nvSpPr>
            <p:spPr>
              <a:xfrm>
                <a:off x="728612" y="1396486"/>
                <a:ext cx="6319302" cy="492443"/>
              </a:xfrm>
              <a:prstGeom prst="rect">
                <a:avLst/>
              </a:prstGeom>
              <a:blipFill>
                <a:blip r:embed="rId3"/>
                <a:stretch>
                  <a:fillRect l="-1737" t="-11111" b="-30864"/>
                </a:stretch>
              </a:blipFill>
            </p:spPr>
            <p:txBody>
              <a:bodyPr/>
              <a:lstStyle/>
              <a:p>
                <a:r>
                  <a:rPr lang="zh-CN" altLang="en-US">
                    <a:noFill/>
                  </a:rPr>
                  <a:t> </a:t>
                </a:r>
              </a:p>
            </p:txBody>
          </p:sp>
        </mc:Fallback>
      </mc:AlternateContent>
      <p:grpSp>
        <p:nvGrpSpPr>
          <p:cNvPr id="12" name="组合 11">
            <a:extLst>
              <a:ext uri="{FF2B5EF4-FFF2-40B4-BE49-F238E27FC236}">
                <a16:creationId xmlns:a16="http://schemas.microsoft.com/office/drawing/2014/main" id="{4AA6A060-EB95-4BBE-B517-149D79357E20}"/>
              </a:ext>
            </a:extLst>
          </p:cNvPr>
          <p:cNvGrpSpPr/>
          <p:nvPr/>
        </p:nvGrpSpPr>
        <p:grpSpPr>
          <a:xfrm>
            <a:off x="1225671" y="2001373"/>
            <a:ext cx="4127086" cy="461665"/>
            <a:chOff x="1230923" y="4449515"/>
            <a:chExt cx="4127086" cy="461665"/>
          </a:xfrm>
        </p:grpSpPr>
        <p:sp>
          <p:nvSpPr>
            <p:cNvPr id="13" name="文本框 12">
              <a:extLst>
                <a:ext uri="{FF2B5EF4-FFF2-40B4-BE49-F238E27FC236}">
                  <a16:creationId xmlns:a16="http://schemas.microsoft.com/office/drawing/2014/main" id="{384CB34E-7439-4ADA-9CC8-CF2D4D99D217}"/>
                </a:ext>
              </a:extLst>
            </p:cNvPr>
            <p:cNvSpPr txBox="1"/>
            <p:nvPr/>
          </p:nvSpPr>
          <p:spPr>
            <a:xfrm>
              <a:off x="1394473" y="4449515"/>
              <a:ext cx="396353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Bi-GCN</a:t>
              </a:r>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获取节点特征</a:t>
              </a:r>
              <a:endParaRPr kumimoji="0" lang="en-US" altLang="zh-CN"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8B2AD6A5-374D-431A-BAD6-D8725085DF57}"/>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95FF2AD6-1BC3-4466-9A9F-4B06978E8E61}"/>
                  </a:ext>
                </a:extLst>
              </p:cNvPr>
              <p:cNvSpPr txBox="1"/>
              <p:nvPr/>
            </p:nvSpPr>
            <p:spPr>
              <a:xfrm>
                <a:off x="1389222" y="2556838"/>
                <a:ext cx="4237856" cy="17443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r>
                        <a:rPr lang="en-US" altLang="zh-CN" sz="2600" b="0" i="1" smtClean="0">
                          <a:solidFill>
                            <a:prstClr val="black"/>
                          </a:solidFill>
                          <a:latin typeface="Cambria Math" panose="02040503050406030204" pitchFamily="18" charset="0"/>
                          <a:ea typeface="微软雅黑" panose="020B0503020204020204" pitchFamily="34" charset="-122"/>
                        </a:rPr>
                        <m:t>𝑓</m:t>
                      </m:r>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𝑊</m:t>
                          </m:r>
                        </m:e>
                        <m:sub>
                          <m:r>
                            <a:rPr lang="en-US" altLang="zh-CN" sz="2600" b="0" i="1" smtClean="0">
                              <a:solidFill>
                                <a:prstClr val="black"/>
                              </a:solidFill>
                              <a:latin typeface="Cambria Math" panose="02040503050406030204" pitchFamily="18" charset="0"/>
                              <a:ea typeface="微软雅黑" panose="020B0503020204020204" pitchFamily="34" charset="-122"/>
                            </a:rPr>
                            <m:t>𝑐</m:t>
                          </m:r>
                        </m:sub>
                      </m:sSub>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sSup>
                            <m:sSupPr>
                              <m:ctrlPr>
                                <a:rPr lang="en-US" altLang="zh-CN" sz="2600" b="0" i="1" smtClean="0">
                                  <a:solidFill>
                                    <a:prstClr val="black"/>
                                  </a:solidFill>
                                  <a:latin typeface="Cambria Math" panose="02040503050406030204" pitchFamily="18" charset="0"/>
                                  <a:ea typeface="微软雅黑" panose="020B0503020204020204" pitchFamily="34" charset="-122"/>
                                </a:rPr>
                              </m:ctrlPr>
                            </m:sSupPr>
                            <m:e>
                              <m:r>
                                <a:rPr lang="en-US" altLang="zh-CN" sz="2600" b="0" i="1" smtClean="0">
                                  <a:solidFill>
                                    <a:prstClr val="black"/>
                                  </a:solidFill>
                                  <a:latin typeface="Cambria Math" panose="02040503050406030204" pitchFamily="18" charset="0"/>
                                  <a:ea typeface="微软雅黑" panose="020B0503020204020204" pitchFamily="34" charset="-122"/>
                                </a:rPr>
                                <m:t>𝑓</m:t>
                              </m:r>
                            </m:e>
                            <m:sup>
                              <m:r>
                                <a:rPr lang="en-US" altLang="zh-CN" sz="2600" b="0" i="1" smtClean="0">
                                  <a:solidFill>
                                    <a:prstClr val="black"/>
                                  </a:solidFill>
                                  <a:latin typeface="Cambria Math" panose="02040503050406030204" pitchFamily="18" charset="0"/>
                                  <a:ea typeface="微软雅黑" panose="020B0503020204020204" pitchFamily="34" charset="-122"/>
                                </a:rPr>
                                <m:t>1</m:t>
                              </m:r>
                            </m:sup>
                          </m:sSup>
                          <m:r>
                            <a:rPr lang="en-US" altLang="zh-CN" sz="2600" i="1">
                              <a:solidFill>
                                <a:prstClr val="black"/>
                              </a:solidFill>
                              <a:latin typeface="Cambria Math" panose="02040503050406030204" pitchFamily="18" charset="0"/>
                              <a:ea typeface="微软雅黑" panose="020B0503020204020204" pitchFamily="34" charset="-122"/>
                            </a:rPr>
                            <m:t>⊕</m:t>
                          </m:r>
                          <m:sSup>
                            <m:sSupPr>
                              <m:ctrlPr>
                                <a:rPr lang="en-US" altLang="zh-CN" sz="2600" b="0" i="1" smtClean="0">
                                  <a:solidFill>
                                    <a:prstClr val="black"/>
                                  </a:solidFill>
                                  <a:latin typeface="Cambria Math" panose="02040503050406030204" pitchFamily="18" charset="0"/>
                                  <a:ea typeface="微软雅黑" panose="020B0503020204020204" pitchFamily="34" charset="-122"/>
                                </a:rPr>
                              </m:ctrlPr>
                            </m:sSupPr>
                            <m:e>
                              <m:r>
                                <a:rPr lang="en-US" altLang="zh-CN" sz="2600" b="0" i="1" smtClean="0">
                                  <a:solidFill>
                                    <a:prstClr val="black"/>
                                  </a:solidFill>
                                  <a:latin typeface="Cambria Math" panose="02040503050406030204" pitchFamily="18" charset="0"/>
                                  <a:ea typeface="微软雅黑" panose="020B0503020204020204" pitchFamily="34" charset="-122"/>
                                </a:rPr>
                                <m:t>𝑓</m:t>
                              </m:r>
                            </m:e>
                            <m:sup>
                              <m:r>
                                <a:rPr lang="en-US" altLang="zh-CN" sz="2600" b="0" i="1" smtClean="0">
                                  <a:solidFill>
                                    <a:prstClr val="black"/>
                                  </a:solidFill>
                                  <a:latin typeface="Cambria Math" panose="02040503050406030204" pitchFamily="18" charset="0"/>
                                  <a:ea typeface="微软雅黑" panose="020B0503020204020204" pitchFamily="34" charset="-122"/>
                                </a:rPr>
                                <m:t>2</m:t>
                              </m:r>
                            </m:sup>
                          </m:sSup>
                        </m:e>
                      </m:d>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𝑏</m:t>
                          </m:r>
                        </m:e>
                        <m:sub>
                          <m:r>
                            <a:rPr lang="en-US" altLang="zh-CN" sz="2600" b="0" i="1" smtClean="0">
                              <a:solidFill>
                                <a:prstClr val="black"/>
                              </a:solidFill>
                              <a:latin typeface="Cambria Math" panose="02040503050406030204" pitchFamily="18" charset="0"/>
                              <a:ea typeface="微软雅黑" panose="020B0503020204020204" pitchFamily="34" charset="-122"/>
                            </a:rPr>
                            <m:t>𝑐</m:t>
                          </m:r>
                        </m:sub>
                      </m:sSub>
                    </m:oMath>
                  </m:oMathPara>
                </a14:m>
                <a:endParaRPr lang="en-US" altLang="zh-CN" sz="260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sSup>
                      <m:sSupPr>
                        <m:ctrlPr>
                          <a:rPr lang="en-US" altLang="zh-CN" sz="2600" b="0" i="1" smtClean="0">
                            <a:solidFill>
                              <a:prstClr val="black"/>
                            </a:solidFill>
                            <a:latin typeface="Cambria Math" panose="02040503050406030204" pitchFamily="18" charset="0"/>
                            <a:ea typeface="微软雅黑" panose="020B0503020204020204" pitchFamily="34" charset="-122"/>
                          </a:rPr>
                        </m:ctrlPr>
                      </m:sSupPr>
                      <m:e>
                        <m:r>
                          <a:rPr lang="en-US" altLang="zh-CN" sz="2600" b="0" i="1" smtClean="0">
                            <a:solidFill>
                              <a:prstClr val="black"/>
                            </a:solidFill>
                            <a:latin typeface="Cambria Math" panose="02040503050406030204" pitchFamily="18" charset="0"/>
                            <a:ea typeface="微软雅黑" panose="020B0503020204020204" pitchFamily="34" charset="-122"/>
                          </a:rPr>
                          <m:t>𝑓</m:t>
                        </m:r>
                      </m:e>
                      <m:sup>
                        <m:r>
                          <a:rPr lang="en-US" altLang="zh-CN" sz="2600" b="0" i="1" smtClean="0">
                            <a:solidFill>
                              <a:prstClr val="black"/>
                            </a:solidFill>
                            <a:latin typeface="Cambria Math" panose="02040503050406030204" pitchFamily="18" charset="0"/>
                            <a:ea typeface="微软雅黑" panose="020B0503020204020204" pitchFamily="34" charset="-122"/>
                          </a:rPr>
                          <m:t>1</m:t>
                        </m:r>
                      </m:sup>
                    </m:sSup>
                  </m:oMath>
                </a14:m>
                <a:r>
                  <a:rPr lang="zh-CN" altLang="en-US" sz="2600" dirty="0">
                    <a:solidFill>
                      <a:prstClr val="black"/>
                    </a:solidFill>
                    <a:latin typeface="微软雅黑" panose="020B0503020204020204" pitchFamily="34" charset="-122"/>
                    <a:ea typeface="微软雅黑" panose="020B0503020204020204" pitchFamily="34" charset="-122"/>
                  </a:rPr>
                  <a:t>：由图</a:t>
                </a:r>
                <a:r>
                  <a:rPr lang="en-US" altLang="zh-CN" sz="2600" dirty="0">
                    <a:solidFill>
                      <a:prstClr val="black"/>
                    </a:solidFill>
                    <a:latin typeface="微软雅黑" panose="020B0503020204020204" pitchFamily="34" charset="-122"/>
                    <a:ea typeface="微软雅黑" panose="020B0503020204020204" pitchFamily="34" charset="-122"/>
                  </a:rPr>
                  <a:t>1</a:t>
                </a:r>
                <a:r>
                  <a:rPr lang="zh-CN" altLang="en-US" sz="2600" dirty="0">
                    <a:solidFill>
                      <a:prstClr val="black"/>
                    </a:solidFill>
                    <a:latin typeface="微软雅黑" panose="020B0503020204020204" pitchFamily="34" charset="-122"/>
                    <a:ea typeface="微软雅黑" panose="020B0503020204020204" pitchFamily="34" charset="-122"/>
                  </a:rPr>
                  <a:t>得到的节点特征</a:t>
                </a:r>
                <a:endParaRPr lang="en-US" altLang="zh-CN" sz="260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sSup>
                      <m:sSupPr>
                        <m:ctrlPr>
                          <a:rPr lang="en-US" altLang="zh-CN" sz="2600" b="0" i="1" smtClean="0">
                            <a:solidFill>
                              <a:prstClr val="black"/>
                            </a:solidFill>
                            <a:latin typeface="Cambria Math" panose="02040503050406030204" pitchFamily="18" charset="0"/>
                            <a:ea typeface="微软雅黑" panose="020B0503020204020204" pitchFamily="34" charset="-122"/>
                          </a:rPr>
                        </m:ctrlPr>
                      </m:sSupPr>
                      <m:e>
                        <m:r>
                          <a:rPr lang="en-US" altLang="zh-CN" sz="2600" b="0" i="1" smtClean="0">
                            <a:solidFill>
                              <a:prstClr val="black"/>
                            </a:solidFill>
                            <a:latin typeface="Cambria Math" panose="02040503050406030204" pitchFamily="18" charset="0"/>
                            <a:ea typeface="微软雅黑" panose="020B0503020204020204" pitchFamily="34" charset="-122"/>
                          </a:rPr>
                          <m:t>𝑓</m:t>
                        </m:r>
                      </m:e>
                      <m:sup>
                        <m:r>
                          <a:rPr lang="en-US" altLang="zh-CN" sz="2600" b="0" i="1" smtClean="0">
                            <a:solidFill>
                              <a:prstClr val="black"/>
                            </a:solidFill>
                            <a:latin typeface="Cambria Math" panose="02040503050406030204" pitchFamily="18" charset="0"/>
                            <a:ea typeface="微软雅黑" panose="020B0503020204020204" pitchFamily="34" charset="-122"/>
                          </a:rPr>
                          <m:t>2</m:t>
                        </m:r>
                      </m:sup>
                    </m:sSup>
                  </m:oMath>
                </a14:m>
                <a:r>
                  <a:rPr lang="zh-CN" altLang="en-US" sz="2600" b="0" dirty="0">
                    <a:solidFill>
                      <a:prstClr val="black"/>
                    </a:solidFill>
                    <a:latin typeface="微软雅黑" panose="020B0503020204020204" pitchFamily="34" charset="-122"/>
                    <a:ea typeface="微软雅黑" panose="020B0503020204020204" pitchFamily="34" charset="-122"/>
                  </a:rPr>
                  <a:t>：由图</a:t>
                </a:r>
                <a:r>
                  <a:rPr lang="en-US" altLang="zh-CN" sz="2600" b="0" dirty="0">
                    <a:solidFill>
                      <a:prstClr val="black"/>
                    </a:solidFill>
                    <a:latin typeface="微软雅黑" panose="020B0503020204020204" pitchFamily="34" charset="-122"/>
                    <a:ea typeface="微软雅黑" panose="020B0503020204020204" pitchFamily="34" charset="-122"/>
                  </a:rPr>
                  <a:t>2</a:t>
                </a:r>
                <a:r>
                  <a:rPr lang="zh-CN" altLang="en-US" sz="2600" b="0" dirty="0">
                    <a:solidFill>
                      <a:prstClr val="black"/>
                    </a:solidFill>
                    <a:latin typeface="微软雅黑" panose="020B0503020204020204" pitchFamily="34" charset="-122"/>
                    <a:ea typeface="微软雅黑" panose="020B0503020204020204" pitchFamily="34" charset="-122"/>
                  </a:rPr>
                  <a:t>得到的节点特征</a:t>
                </a:r>
                <a:endParaRPr lang="en-US" altLang="zh-CN" sz="2600" b="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altLang="zh-CN" sz="2600" b="0" i="1" smtClean="0">
                        <a:solidFill>
                          <a:prstClr val="black"/>
                        </a:solidFill>
                        <a:latin typeface="Cambria Math" panose="02040503050406030204" pitchFamily="18" charset="0"/>
                        <a:ea typeface="Cambria Math" panose="02040503050406030204" pitchFamily="18" charset="0"/>
                      </a:rPr>
                      <m:t>⊕</m:t>
                    </m:r>
                  </m:oMath>
                </a14:m>
                <a:r>
                  <a:rPr lang="zh-CN" altLang="en-US" sz="2600" b="0" dirty="0">
                    <a:solidFill>
                      <a:prstClr val="black"/>
                    </a:solidFill>
                    <a:latin typeface="微软雅黑" panose="020B0503020204020204" pitchFamily="34" charset="-122"/>
                    <a:ea typeface="微软雅黑" panose="020B0503020204020204" pitchFamily="34" charset="-122"/>
                  </a:rPr>
                  <a:t>：连接操作</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15" name="文本框 14">
                <a:extLst>
                  <a:ext uri="{FF2B5EF4-FFF2-40B4-BE49-F238E27FC236}">
                    <a16:creationId xmlns:a16="http://schemas.microsoft.com/office/drawing/2014/main" id="{95FF2AD6-1BC3-4466-9A9F-4B06978E8E61}"/>
                  </a:ext>
                </a:extLst>
              </p:cNvPr>
              <p:cNvSpPr txBox="1">
                <a:spLocks noRot="1" noChangeAspect="1" noMove="1" noResize="1" noEditPoints="1" noAdjustHandles="1" noChangeArrowheads="1" noChangeShapeType="1" noTextEdit="1"/>
              </p:cNvSpPr>
              <p:nvPr/>
            </p:nvSpPr>
            <p:spPr>
              <a:xfrm>
                <a:off x="1389222" y="2556838"/>
                <a:ext cx="4237856" cy="1744324"/>
              </a:xfrm>
              <a:prstGeom prst="rect">
                <a:avLst/>
              </a:prstGeom>
              <a:blipFill>
                <a:blip r:embed="rId4"/>
                <a:stretch>
                  <a:fillRect b="-7666"/>
                </a:stretch>
              </a:blipFill>
            </p:spPr>
            <p:txBody>
              <a:bodyPr/>
              <a:lstStyle/>
              <a:p>
                <a:r>
                  <a:rPr lang="zh-CN" altLang="en-US">
                    <a:noFill/>
                  </a:rPr>
                  <a:t> </a:t>
                </a:r>
              </a:p>
            </p:txBody>
          </p:sp>
        </mc:Fallback>
      </mc:AlternateContent>
      <p:grpSp>
        <p:nvGrpSpPr>
          <p:cNvPr id="16" name="组合 15">
            <a:extLst>
              <a:ext uri="{FF2B5EF4-FFF2-40B4-BE49-F238E27FC236}">
                <a16:creationId xmlns:a16="http://schemas.microsoft.com/office/drawing/2014/main" id="{BDA88B12-65D7-4B64-8DC3-8A0F770C37CE}"/>
              </a:ext>
            </a:extLst>
          </p:cNvPr>
          <p:cNvGrpSpPr/>
          <p:nvPr/>
        </p:nvGrpSpPr>
        <p:grpSpPr>
          <a:xfrm>
            <a:off x="1225671" y="4451050"/>
            <a:ext cx="4127086" cy="866006"/>
            <a:chOff x="1230923" y="4449515"/>
            <a:chExt cx="4127086" cy="866006"/>
          </a:xfrm>
        </p:grpSpPr>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819D5E79-FA52-421B-9ED8-D6B11CA79004}"/>
                    </a:ext>
                  </a:extLst>
                </p:cNvPr>
                <p:cNvSpPr txBox="1"/>
                <p:nvPr/>
              </p:nvSpPr>
              <p:spPr>
                <a:xfrm>
                  <a:off x="1394473" y="4449515"/>
                  <a:ext cx="3963536" cy="86600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计算以</a:t>
                  </a:r>
                  <a14:m>
                    <m:oMath xmlns:m="http://schemas.openxmlformats.org/officeDocument/2006/math">
                      <m:sSub>
                        <m:sSubPr>
                          <m:ctrlP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bPr>
                        <m:e>
                          <m: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𝒗</m:t>
                          </m:r>
                        </m:e>
                        <m:sub>
                          <m: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𝒊</m:t>
                          </m:r>
                        </m:sub>
                      </m:sSub>
                    </m:oMath>
                  </a14:m>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为起点以</a:t>
                  </a:r>
                  <a14:m>
                    <m:oMath xmlns:m="http://schemas.openxmlformats.org/officeDocument/2006/math">
                      <m:sSub>
                        <m:sSubPr>
                          <m:ctrlP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bPr>
                        <m:e>
                          <m: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𝒗</m:t>
                          </m:r>
                        </m:e>
                        <m:sub>
                          <m: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𝒋</m:t>
                          </m:r>
                        </m:sub>
                      </m:sSub>
                    </m:oMath>
                  </a14:m>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为重点的片段是哪种实体的概率</a:t>
                  </a:r>
                  <a:endParaRPr kumimoji="0" lang="en-US" altLang="zh-CN"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17" name="文本框 16">
                  <a:extLst>
                    <a:ext uri="{FF2B5EF4-FFF2-40B4-BE49-F238E27FC236}">
                      <a16:creationId xmlns:a16="http://schemas.microsoft.com/office/drawing/2014/main" id="{819D5E79-FA52-421B-9ED8-D6B11CA79004}"/>
                    </a:ext>
                  </a:extLst>
                </p:cNvPr>
                <p:cNvSpPr txBox="1">
                  <a:spLocks noRot="1" noChangeAspect="1" noMove="1" noResize="1" noEditPoints="1" noAdjustHandles="1" noChangeArrowheads="1" noChangeShapeType="1" noTextEdit="1"/>
                </p:cNvSpPr>
                <p:nvPr/>
              </p:nvSpPr>
              <p:spPr>
                <a:xfrm>
                  <a:off x="1394473" y="4449515"/>
                  <a:ext cx="3963536" cy="866006"/>
                </a:xfrm>
                <a:prstGeom prst="rect">
                  <a:avLst/>
                </a:prstGeom>
                <a:blipFill>
                  <a:blip r:embed="rId5"/>
                  <a:stretch>
                    <a:fillRect l="-2462" t="-5634" b="-15493"/>
                  </a:stretch>
                </a:blipFill>
              </p:spPr>
              <p:txBody>
                <a:bodyPr/>
                <a:lstStyle/>
                <a:p>
                  <a:r>
                    <a:rPr lang="zh-CN" altLang="en-US">
                      <a:noFill/>
                    </a:rPr>
                    <a:t> </a:t>
                  </a:r>
                </a:p>
              </p:txBody>
            </p:sp>
          </mc:Fallback>
        </mc:AlternateContent>
        <p:sp>
          <p:nvSpPr>
            <p:cNvPr id="18" name="矩形 17">
              <a:extLst>
                <a:ext uri="{FF2B5EF4-FFF2-40B4-BE49-F238E27FC236}">
                  <a16:creationId xmlns:a16="http://schemas.microsoft.com/office/drawing/2014/main" id="{52B5BCBB-3066-4B9E-B15C-60FCC78D1652}"/>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CFFC06C0-5322-404E-A979-CB97379C6A91}"/>
                  </a:ext>
                </a:extLst>
              </p:cNvPr>
              <p:cNvSpPr txBox="1"/>
              <p:nvPr/>
            </p:nvSpPr>
            <p:spPr>
              <a:xfrm>
                <a:off x="1389221" y="5511889"/>
                <a:ext cx="6404392" cy="1123384"/>
              </a:xfrm>
              <a:prstGeom prst="rect">
                <a:avLst/>
              </a:prstGeom>
              <a:noFill/>
            </p:spPr>
            <p:txBody>
              <a:bodyPr wrap="square" rtlCol="0">
                <a:spAutoFit/>
              </a:bodyPr>
              <a:lstStyle/>
              <a:p>
                <a:pPr lvl="0">
                  <a:defRPr/>
                </a:pPr>
                <a14:m>
                  <m:oMathPara xmlns:m="http://schemas.openxmlformats.org/officeDocument/2006/math">
                    <m:oMathParaPr>
                      <m:jc m:val="left"/>
                    </m:oMathParaPr>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𝑀</m:t>
                          </m:r>
                        </m:e>
                        <m:sub>
                          <m:r>
                            <a:rPr lang="en-US" altLang="zh-CN" sz="2600" b="0" i="1" smtClean="0">
                              <a:solidFill>
                                <a:prstClr val="black"/>
                              </a:solidFill>
                              <a:latin typeface="Cambria Math" panose="02040503050406030204" pitchFamily="18" charset="0"/>
                              <a:ea typeface="微软雅黑" panose="020B0503020204020204" pitchFamily="34" charset="-122"/>
                            </a:rPr>
                            <m:t>𝑖𝑗</m:t>
                          </m:r>
                        </m:sub>
                      </m:sSub>
                      <m: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𝑠𝑜𝑓𝑡𝑚𝑎𝑥</m:t>
                      </m:r>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𝑊</m:t>
                              </m:r>
                            </m:e>
                            <m:sub>
                              <m:r>
                                <a:rPr lang="en-US" altLang="zh-CN" sz="2600" b="0" i="1" smtClean="0">
                                  <a:solidFill>
                                    <a:prstClr val="black"/>
                                  </a:solidFill>
                                  <a:latin typeface="Cambria Math" panose="02040503050406030204" pitchFamily="18" charset="0"/>
                                  <a:ea typeface="微软雅黑" panose="020B0503020204020204" pitchFamily="34" charset="-122"/>
                                </a:rPr>
                                <m:t>3</m:t>
                              </m:r>
                            </m:sub>
                          </m:sSub>
                          <m:r>
                            <a:rPr lang="en-US" altLang="zh-CN" sz="2600" b="0" i="1" smtClean="0">
                              <a:solidFill>
                                <a:prstClr val="black"/>
                              </a:solidFill>
                              <a:latin typeface="Cambria Math" panose="02040503050406030204" pitchFamily="18" charset="0"/>
                              <a:ea typeface="微软雅黑" panose="020B0503020204020204" pitchFamily="34" charset="-122"/>
                            </a:rPr>
                            <m:t>𝑅𝑒𝐿𝑈</m:t>
                          </m:r>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𝑊</m:t>
                                  </m:r>
                                </m:e>
                                <m:sub>
                                  <m:r>
                                    <a:rPr lang="en-US" altLang="zh-CN" sz="2600" b="0" i="1" smtClean="0">
                                      <a:solidFill>
                                        <a:prstClr val="black"/>
                                      </a:solidFill>
                                      <a:latin typeface="Cambria Math" panose="02040503050406030204" pitchFamily="18" charset="0"/>
                                      <a:ea typeface="微软雅黑" panose="020B0503020204020204" pitchFamily="34" charset="-122"/>
                                    </a:rPr>
                                    <m:t>1</m:t>
                                  </m:r>
                                </m:sub>
                              </m:sSub>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𝑓</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r>
                                <a:rPr lang="en-US" altLang="zh-CN" sz="2600" i="1">
                                  <a:solidFill>
                                    <a:prstClr val="black"/>
                                  </a:solidFill>
                                  <a:latin typeface="Cambria Math" panose="02040503050406030204" pitchFamily="18" charset="0"/>
                                  <a:ea typeface="Cambria Math" panose="02040503050406030204" pitchFamily="18" charset="0"/>
                                </a:rPr>
                                <m:t>⊕</m:t>
                              </m:r>
                              <m:sSub>
                                <m:sSubPr>
                                  <m:ctrlPr>
                                    <a:rPr lang="en-US" altLang="zh-CN" sz="2600" b="0" i="1" smtClean="0">
                                      <a:solidFill>
                                        <a:prstClr val="black"/>
                                      </a:solidFill>
                                      <a:latin typeface="Cambria Math" panose="02040503050406030204" pitchFamily="18" charset="0"/>
                                      <a:ea typeface="Cambria Math" panose="02040503050406030204" pitchFamily="18" charset="0"/>
                                    </a:rPr>
                                  </m:ctrlPr>
                                </m:sSubPr>
                                <m:e>
                                  <m:r>
                                    <m:rPr>
                                      <m:sty m:val="p"/>
                                    </m:rPr>
                                    <a:rPr lang="en-US" altLang="zh-CN" sz="2600" i="1" smtClean="0">
                                      <a:solidFill>
                                        <a:prstClr val="black"/>
                                      </a:solidFill>
                                      <a:latin typeface="Cambria Math" panose="02040503050406030204" pitchFamily="18" charset="0"/>
                                      <a:ea typeface="Cambria Math" panose="02040503050406030204" pitchFamily="18" charset="0"/>
                                    </a:rPr>
                                    <m:t>W</m:t>
                                  </m:r>
                                </m:e>
                                <m:sub>
                                  <m:r>
                                    <a:rPr lang="en-US" altLang="zh-CN" sz="2600" b="0" i="1" smtClean="0">
                                      <a:solidFill>
                                        <a:prstClr val="black"/>
                                      </a:solidFill>
                                      <a:latin typeface="Cambria Math" panose="02040503050406030204" pitchFamily="18" charset="0"/>
                                      <a:ea typeface="Cambria Math" panose="02040503050406030204" pitchFamily="18" charset="0"/>
                                    </a:rPr>
                                    <m:t>2</m:t>
                                  </m:r>
                                </m:sub>
                              </m:sSub>
                              <m:sSub>
                                <m:sSubPr>
                                  <m:ctrlPr>
                                    <a:rPr lang="en-US" altLang="zh-CN" sz="2600" b="0" i="1" smtClean="0">
                                      <a:solidFill>
                                        <a:prstClr val="black"/>
                                      </a:solidFill>
                                      <a:latin typeface="Cambria Math" panose="02040503050406030204" pitchFamily="18" charset="0"/>
                                      <a:ea typeface="Cambria Math" panose="02040503050406030204" pitchFamily="18" charset="0"/>
                                    </a:rPr>
                                  </m:ctrlPr>
                                </m:sSubPr>
                                <m:e>
                                  <m:r>
                                    <a:rPr lang="en-US" altLang="zh-CN" sz="2600" b="0" i="1" smtClean="0">
                                      <a:solidFill>
                                        <a:prstClr val="black"/>
                                      </a:solidFill>
                                      <a:latin typeface="Cambria Math" panose="02040503050406030204" pitchFamily="18" charset="0"/>
                                      <a:ea typeface="Cambria Math" panose="02040503050406030204" pitchFamily="18" charset="0"/>
                                    </a:rPr>
                                    <m:t>𝑓</m:t>
                                  </m:r>
                                </m:e>
                                <m:sub>
                                  <m:r>
                                    <a:rPr lang="en-US" altLang="zh-CN" sz="2600" b="0" i="1" smtClean="0">
                                      <a:solidFill>
                                        <a:prstClr val="black"/>
                                      </a:solidFill>
                                      <a:latin typeface="Cambria Math" panose="02040503050406030204" pitchFamily="18" charset="0"/>
                                      <a:ea typeface="Cambria Math" panose="02040503050406030204" pitchFamily="18" charset="0"/>
                                    </a:rPr>
                                    <m:t>𝑗</m:t>
                                  </m:r>
                                </m:sub>
                              </m:sSub>
                            </m:e>
                          </m:d>
                        </m:e>
                      </m:d>
                    </m:oMath>
                  </m:oMathPara>
                </a14:m>
                <a:endParaRPr lang="en-US" altLang="zh-CN" sz="2600" b="0" dirty="0">
                  <a:solidFill>
                    <a:prstClr val="black"/>
                  </a:solidFill>
                  <a:latin typeface="微软雅黑" panose="020B0503020204020204" pitchFamily="34" charset="-122"/>
                  <a:ea typeface="微软雅黑" panose="020B0503020204020204" pitchFamily="34" charset="-122"/>
                </a:endParaRPr>
              </a:p>
              <a:p>
                <a:pPr lvl="0">
                  <a:defRPr/>
                </a:pP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𝑀</m:t>
                        </m:r>
                      </m:e>
                      <m:sub>
                        <m:r>
                          <a:rPr lang="en-US" altLang="zh-CN" sz="2600" b="0" i="1" smtClean="0">
                            <a:solidFill>
                              <a:prstClr val="black"/>
                            </a:solidFill>
                            <a:latin typeface="Cambria Math" panose="02040503050406030204" pitchFamily="18" charset="0"/>
                            <a:ea typeface="微软雅黑" panose="020B0503020204020204" pitchFamily="34" charset="-122"/>
                          </a:rPr>
                          <m:t>𝑖𝑗</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p>
                      <m:sSupPr>
                        <m:ctrlPr>
                          <a:rPr lang="en-US" altLang="zh-CN" sz="2600" b="0" i="1" smtClean="0">
                            <a:solidFill>
                              <a:prstClr val="black"/>
                            </a:solidFill>
                            <a:latin typeface="Cambria Math" panose="02040503050406030204" pitchFamily="18" charset="0"/>
                            <a:ea typeface="Cambria Math" panose="02040503050406030204" pitchFamily="18" charset="0"/>
                          </a:rPr>
                        </m:ctrlPr>
                      </m:sSupPr>
                      <m:e>
                        <m:r>
                          <a:rPr lang="en-US" altLang="zh-CN" sz="2600" b="0" i="1" smtClean="0">
                            <a:solidFill>
                              <a:prstClr val="black"/>
                            </a:solidFill>
                            <a:latin typeface="Cambria Math" panose="02040503050406030204" pitchFamily="18" charset="0"/>
                            <a:ea typeface="Cambria Math" panose="02040503050406030204" pitchFamily="18" charset="0"/>
                          </a:rPr>
                          <m:t>ℝ</m:t>
                        </m:r>
                      </m:e>
                      <m:sup>
                        <m:r>
                          <a:rPr lang="en-US" altLang="zh-CN" sz="2600" b="0" i="1" smtClean="0">
                            <a:solidFill>
                              <a:prstClr val="black"/>
                            </a:solidFill>
                            <a:latin typeface="Cambria Math" panose="02040503050406030204" pitchFamily="18" charset="0"/>
                            <a:ea typeface="Cambria Math" panose="02040503050406030204" pitchFamily="18" charset="0"/>
                          </a:rPr>
                          <m:t>𝐿</m:t>
                        </m:r>
                      </m:sup>
                    </m:sSup>
                  </m:oMath>
                </a14:m>
                <a:r>
                  <a:rPr lang="zh-CN" altLang="en-US" sz="2600" b="0" dirty="0">
                    <a:solidFill>
                      <a:prstClr val="black"/>
                    </a:solidFill>
                    <a:latin typeface="微软雅黑" panose="020B0503020204020204" pitchFamily="34" charset="-122"/>
                    <a:ea typeface="微软雅黑" panose="020B0503020204020204" pitchFamily="34" charset="-122"/>
                  </a:rPr>
                  <a:t>，</a:t>
                </a:r>
                <a14:m>
                  <m:oMath xmlns:m="http://schemas.openxmlformats.org/officeDocument/2006/math">
                    <m:r>
                      <a:rPr lang="en-US" altLang="zh-CN" sz="2600" b="0" i="1" dirty="0" smtClean="0">
                        <a:solidFill>
                          <a:prstClr val="black"/>
                        </a:solidFill>
                        <a:latin typeface="Cambria Math" panose="02040503050406030204" pitchFamily="18" charset="0"/>
                        <a:ea typeface="微软雅黑" panose="020B0503020204020204" pitchFamily="34" charset="-122"/>
                      </a:rPr>
                      <m:t>𝐿</m:t>
                    </m:r>
                  </m:oMath>
                </a14:m>
                <a:r>
                  <a:rPr lang="zh-CN" altLang="en-US" sz="2600" b="0" dirty="0">
                    <a:solidFill>
                      <a:prstClr val="black"/>
                    </a:solidFill>
                    <a:latin typeface="微软雅黑" panose="020B0503020204020204" pitchFamily="34" charset="-122"/>
                    <a:ea typeface="微软雅黑" panose="020B0503020204020204" pitchFamily="34" charset="-122"/>
                  </a:rPr>
                  <a:t>是实体的类别数</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22" name="文本框 21">
                <a:extLst>
                  <a:ext uri="{FF2B5EF4-FFF2-40B4-BE49-F238E27FC236}">
                    <a16:creationId xmlns:a16="http://schemas.microsoft.com/office/drawing/2014/main" id="{CFFC06C0-5322-404E-A979-CB97379C6A91}"/>
                  </a:ext>
                </a:extLst>
              </p:cNvPr>
              <p:cNvSpPr txBox="1">
                <a:spLocks noRot="1" noChangeAspect="1" noMove="1" noResize="1" noEditPoints="1" noAdjustHandles="1" noChangeArrowheads="1" noChangeShapeType="1" noTextEdit="1"/>
              </p:cNvSpPr>
              <p:nvPr/>
            </p:nvSpPr>
            <p:spPr>
              <a:xfrm>
                <a:off x="1389221" y="5511889"/>
                <a:ext cx="6404392" cy="1123384"/>
              </a:xfrm>
              <a:prstGeom prst="rect">
                <a:avLst/>
              </a:prstGeom>
              <a:blipFill>
                <a:blip r:embed="rId6"/>
                <a:stretch>
                  <a:fillRect b="-10870"/>
                </a:stretch>
              </a:blipFill>
            </p:spPr>
            <p:txBody>
              <a:bodyPr/>
              <a:lstStyle/>
              <a:p>
                <a:r>
                  <a:rPr lang="zh-CN" altLang="en-US">
                    <a:noFill/>
                  </a:rPr>
                  <a:t> </a:t>
                </a:r>
              </a:p>
            </p:txBody>
          </p:sp>
        </mc:Fallback>
      </mc:AlternateContent>
      <p:grpSp>
        <p:nvGrpSpPr>
          <p:cNvPr id="23" name="组合 22">
            <a:extLst>
              <a:ext uri="{FF2B5EF4-FFF2-40B4-BE49-F238E27FC236}">
                <a16:creationId xmlns:a16="http://schemas.microsoft.com/office/drawing/2014/main" id="{4B04C441-A30A-4485-8D6D-3DE89E6B8503}"/>
              </a:ext>
            </a:extLst>
          </p:cNvPr>
          <p:cNvGrpSpPr/>
          <p:nvPr/>
        </p:nvGrpSpPr>
        <p:grpSpPr>
          <a:xfrm>
            <a:off x="6361524" y="1965372"/>
            <a:ext cx="4127086" cy="461665"/>
            <a:chOff x="1230923" y="4449515"/>
            <a:chExt cx="4127086" cy="461665"/>
          </a:xfrm>
        </p:grpSpPr>
        <p:sp>
          <p:nvSpPr>
            <p:cNvPr id="24" name="文本框 23">
              <a:extLst>
                <a:ext uri="{FF2B5EF4-FFF2-40B4-BE49-F238E27FC236}">
                  <a16:creationId xmlns:a16="http://schemas.microsoft.com/office/drawing/2014/main" id="{69C4D958-F9DD-4883-B9EE-9CC063320B99}"/>
                </a:ext>
              </a:extLst>
            </p:cNvPr>
            <p:cNvSpPr txBox="1"/>
            <p:nvPr/>
          </p:nvSpPr>
          <p:spPr>
            <a:xfrm>
              <a:off x="1394473" y="4449515"/>
              <a:ext cx="396353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计算</a:t>
              </a:r>
              <a:r>
                <a:rPr kumimoji="0" lang="en-US" altLang="zh-CN"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Loss</a:t>
              </a:r>
            </a:p>
          </p:txBody>
        </p:sp>
        <p:sp>
          <p:nvSpPr>
            <p:cNvPr id="25" name="矩形 24">
              <a:extLst>
                <a:ext uri="{FF2B5EF4-FFF2-40B4-BE49-F238E27FC236}">
                  <a16:creationId xmlns:a16="http://schemas.microsoft.com/office/drawing/2014/main" id="{DDFEEEF8-C69C-4644-961A-1A2AFD25B188}"/>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pic>
        <p:nvPicPr>
          <p:cNvPr id="3" name="图片 2">
            <a:extLst>
              <a:ext uri="{FF2B5EF4-FFF2-40B4-BE49-F238E27FC236}">
                <a16:creationId xmlns:a16="http://schemas.microsoft.com/office/drawing/2014/main" id="{F71D18A4-64D1-41E3-A401-4E7F97A84EE3}"/>
              </a:ext>
            </a:extLst>
          </p:cNvPr>
          <p:cNvPicPr>
            <a:picLocks noChangeAspect="1"/>
          </p:cNvPicPr>
          <p:nvPr/>
        </p:nvPicPr>
        <p:blipFill>
          <a:blip r:embed="rId7"/>
          <a:stretch>
            <a:fillRect/>
          </a:stretch>
        </p:blipFill>
        <p:spPr>
          <a:xfrm>
            <a:off x="6361524" y="2546184"/>
            <a:ext cx="5546777" cy="1013797"/>
          </a:xfrm>
          <a:prstGeom prst="rect">
            <a:avLst/>
          </a:prstGeom>
        </p:spPr>
      </p:pic>
      <p:pic>
        <p:nvPicPr>
          <p:cNvPr id="4" name="图片 3">
            <a:extLst>
              <a:ext uri="{FF2B5EF4-FFF2-40B4-BE49-F238E27FC236}">
                <a16:creationId xmlns:a16="http://schemas.microsoft.com/office/drawing/2014/main" id="{F2B8F509-F2AF-41F8-82ED-218919517838}"/>
              </a:ext>
            </a:extLst>
          </p:cNvPr>
          <p:cNvPicPr>
            <a:picLocks noChangeAspect="1"/>
          </p:cNvPicPr>
          <p:nvPr/>
        </p:nvPicPr>
        <p:blipFill>
          <a:blip r:embed="rId8"/>
          <a:stretch>
            <a:fillRect/>
          </a:stretch>
        </p:blipFill>
        <p:spPr>
          <a:xfrm>
            <a:off x="6361524" y="3559981"/>
            <a:ext cx="3963536" cy="1204488"/>
          </a:xfrm>
          <a:prstGeom prst="rect">
            <a:avLst/>
          </a:prstGeom>
        </p:spPr>
      </p:pic>
      <mc:AlternateContent xmlns:mc="http://schemas.openxmlformats.org/markup-compatibility/2006" xmlns:a14="http://schemas.microsoft.com/office/drawing/2010/main">
        <mc:Choice Requires="a14">
          <p:sp>
            <p:nvSpPr>
              <p:cNvPr id="27" name="文本框 26">
                <a:extLst>
                  <a:ext uri="{FF2B5EF4-FFF2-40B4-BE49-F238E27FC236}">
                    <a16:creationId xmlns:a16="http://schemas.microsoft.com/office/drawing/2014/main" id="{5F501488-14C1-4D5B-80FA-96A78DABBA4C}"/>
                  </a:ext>
                </a:extLst>
              </p:cNvPr>
              <p:cNvSpPr txBox="1"/>
              <p:nvPr/>
            </p:nvSpPr>
            <p:spPr>
              <a:xfrm>
                <a:off x="6302326" y="4865861"/>
                <a:ext cx="5008099" cy="544636"/>
              </a:xfrm>
              <a:prstGeom prst="rect">
                <a:avLst/>
              </a:prstGeom>
              <a:noFill/>
            </p:spPr>
            <p:txBody>
              <a:bodyPr wrap="square" rtlCol="0">
                <a:spAutoFit/>
              </a:bodyPr>
              <a:lstStyle/>
              <a:p>
                <a:pPr lvl="0">
                  <a:defRPr/>
                </a:pP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acc>
                          <m:accPr>
                            <m:chr m:val="̂"/>
                            <m:ctrlPr>
                              <a:rPr lang="en-US" altLang="zh-CN" sz="2600" b="0" i="1" smtClean="0">
                                <a:solidFill>
                                  <a:prstClr val="black"/>
                                </a:solidFill>
                                <a:latin typeface="Cambria Math" panose="02040503050406030204" pitchFamily="18" charset="0"/>
                                <a:ea typeface="微软雅黑" panose="020B0503020204020204" pitchFamily="34" charset="-122"/>
                              </a:rPr>
                            </m:ctrlPr>
                          </m:accPr>
                          <m:e>
                            <m:r>
                              <a:rPr lang="en-US" altLang="zh-CN" sz="2600" b="0" i="1" smtClean="0">
                                <a:solidFill>
                                  <a:prstClr val="black"/>
                                </a:solidFill>
                                <a:latin typeface="Cambria Math" panose="02040503050406030204" pitchFamily="18" charset="0"/>
                                <a:ea typeface="微软雅黑" panose="020B0503020204020204" pitchFamily="34" charset="-122"/>
                              </a:rPr>
                              <m:t>𝑀</m:t>
                            </m:r>
                          </m:e>
                        </m:acc>
                      </m:e>
                      <m:sub>
                        <m:r>
                          <a:rPr lang="en-US" altLang="zh-CN" sz="2600" b="0" i="1" smtClean="0">
                            <a:solidFill>
                              <a:prstClr val="black"/>
                            </a:solidFill>
                            <a:latin typeface="Cambria Math" panose="02040503050406030204" pitchFamily="18" charset="0"/>
                            <a:ea typeface="微软雅黑" panose="020B0503020204020204" pitchFamily="34" charset="-122"/>
                          </a:rPr>
                          <m:t>𝑖𝑗</m:t>
                        </m:r>
                      </m:sub>
                    </m:sSub>
                    <m:r>
                      <a:rPr lang="zh-CN" altLang="en-US" sz="2600" i="1">
                        <a:solidFill>
                          <a:prstClr val="black"/>
                        </a:solidFill>
                        <a:latin typeface="Cambria Math" panose="02040503050406030204" pitchFamily="18" charset="0"/>
                        <a:ea typeface="微软雅黑" panose="020B0503020204020204" pitchFamily="34" charset="-122"/>
                      </a:rPr>
                      <m:t>：</m:t>
                    </m:r>
                  </m:oMath>
                </a14:m>
                <a:r>
                  <a:rPr lang="zh-CN" altLang="en-US" sz="2600" b="0" dirty="0">
                    <a:solidFill>
                      <a:prstClr val="black"/>
                    </a:solidFill>
                    <a:latin typeface="微软雅黑" panose="020B0503020204020204" pitchFamily="34" charset="-122"/>
                    <a:ea typeface="微软雅黑" panose="020B0503020204020204" pitchFamily="34" charset="-122"/>
                  </a:rPr>
                  <a:t>真实标签</a:t>
                </a:r>
                <a:r>
                  <a:rPr lang="zh-CN" altLang="en-US" sz="2600" dirty="0">
                    <a:solidFill>
                      <a:prstClr val="black"/>
                    </a:solidFill>
                    <a:latin typeface="微软雅黑" panose="020B0503020204020204" pitchFamily="34" charset="-122"/>
                    <a:ea typeface="微软雅黑" panose="020B0503020204020204" pitchFamily="34" charset="-122"/>
                  </a:rPr>
                  <a:t>；</a:t>
                </a: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𝜆</m:t>
                        </m:r>
                      </m:e>
                      <m:sub>
                        <m:r>
                          <a:rPr lang="en-US" altLang="zh-CN" sz="2600" b="0" i="1" smtClean="0">
                            <a:solidFill>
                              <a:prstClr val="black"/>
                            </a:solidFill>
                            <a:latin typeface="Cambria Math" panose="02040503050406030204" pitchFamily="18" charset="0"/>
                            <a:ea typeface="微软雅黑" panose="020B0503020204020204" pitchFamily="34" charset="-122"/>
                          </a:rPr>
                          <m:t>1</m:t>
                        </m:r>
                      </m:sub>
                    </m:sSub>
                    <m:r>
                      <a:rPr lang="zh-CN" altLang="en-US" sz="2600" i="1">
                        <a:solidFill>
                          <a:prstClr val="black"/>
                        </a:solidFill>
                        <a:latin typeface="Cambria Math" panose="02040503050406030204" pitchFamily="18" charset="0"/>
                        <a:ea typeface="微软雅黑" panose="020B0503020204020204" pitchFamily="34" charset="-122"/>
                      </a:rPr>
                      <m:t>：</m:t>
                    </m:r>
                  </m:oMath>
                </a14:m>
                <a:r>
                  <a:rPr lang="zh-CN" altLang="en-US" sz="2600" b="0" dirty="0">
                    <a:solidFill>
                      <a:prstClr val="black"/>
                    </a:solidFill>
                    <a:latin typeface="微软雅黑" panose="020B0503020204020204" pitchFamily="34" charset="-122"/>
                    <a:ea typeface="微软雅黑" panose="020B0503020204020204" pitchFamily="34" charset="-122"/>
                  </a:rPr>
                  <a:t>权重参数</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27" name="文本框 26">
                <a:extLst>
                  <a:ext uri="{FF2B5EF4-FFF2-40B4-BE49-F238E27FC236}">
                    <a16:creationId xmlns:a16="http://schemas.microsoft.com/office/drawing/2014/main" id="{5F501488-14C1-4D5B-80FA-96A78DABBA4C}"/>
                  </a:ext>
                </a:extLst>
              </p:cNvPr>
              <p:cNvSpPr txBox="1">
                <a:spLocks noRot="1" noChangeAspect="1" noMove="1" noResize="1" noEditPoints="1" noAdjustHandles="1" noChangeArrowheads="1" noChangeShapeType="1" noTextEdit="1"/>
              </p:cNvSpPr>
              <p:nvPr/>
            </p:nvSpPr>
            <p:spPr>
              <a:xfrm>
                <a:off x="6302326" y="4865861"/>
                <a:ext cx="5008099" cy="544636"/>
              </a:xfrm>
              <a:prstGeom prst="rect">
                <a:avLst/>
              </a:prstGeom>
              <a:blipFill>
                <a:blip r:embed="rId9"/>
                <a:stretch>
                  <a:fillRect t="-6667" b="-2111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19601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327408" y="464827"/>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err="1">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BiFlaG</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执行流程</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29" name="文本框 28">
                <a:extLst>
                  <a:ext uri="{FF2B5EF4-FFF2-40B4-BE49-F238E27FC236}">
                    <a16:creationId xmlns:a16="http://schemas.microsoft.com/office/drawing/2014/main" id="{9789123E-E95C-48D0-B5D2-F5793BB82D89}"/>
                  </a:ext>
                </a:extLst>
              </p:cNvPr>
              <p:cNvSpPr txBox="1"/>
              <p:nvPr/>
            </p:nvSpPr>
            <p:spPr>
              <a:xfrm>
                <a:off x="728612" y="1396486"/>
                <a:ext cx="6319302"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600" b="1"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3</a:t>
                </a: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 Bi-GCN</a:t>
                </a:r>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：外层实体信息</a:t>
                </a:r>
                <a:r>
                  <a:rPr kumimoji="0" lang="zh-CN" altLang="en-US" sz="2600" b="1" i="0" u="none" strike="noStrike" kern="1200" cap="none" spc="0" normalizeH="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 </a:t>
                </a:r>
                <a14:m>
                  <m:oMath xmlns:m="http://schemas.openxmlformats.org/officeDocument/2006/math">
                    <m:r>
                      <a:rPr kumimoji="0" lang="en-US" altLang="zh-CN" sz="2600" b="1" i="1" u="none" strike="noStrike" kern="1200" cap="none" spc="0" normalizeH="0" noProof="0" smtClean="0">
                        <a:ln>
                          <a:noFill/>
                        </a:ln>
                        <a:solidFill>
                          <a:prstClr val="black"/>
                        </a:solidFill>
                        <a:effectLst/>
                        <a:uLnTx/>
                        <a:uFillTx/>
                        <a:latin typeface="Cambria Math" panose="02040503050406030204" pitchFamily="18" charset="0"/>
                        <a:ea typeface="微软雅黑" panose="020B0503020204020204" pitchFamily="34" charset="-122"/>
                        <a:cs typeface="Times New Roman" panose="02020603050405020304" pitchFamily="18" charset="0"/>
                      </a:rPr>
                      <m:t>→</m:t>
                    </m:r>
                  </m:oMath>
                </a14:m>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a:t>
                </a:r>
                <a:r>
                  <a:rPr lang="zh-CN" altLang="en-US" sz="2600" b="1" dirty="0">
                    <a:solidFill>
                      <a:prstClr val="black"/>
                    </a:solidFill>
                    <a:latin typeface="微软雅黑" panose="020B0503020204020204" pitchFamily="34" charset="-122"/>
                    <a:ea typeface="微软雅黑" panose="020B0503020204020204" pitchFamily="34" charset="-122"/>
                  </a:rPr>
                  <a:t>内层实体</a:t>
                </a:r>
                <a:endPar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29" name="文本框 28">
                <a:extLst>
                  <a:ext uri="{FF2B5EF4-FFF2-40B4-BE49-F238E27FC236}">
                    <a16:creationId xmlns:a16="http://schemas.microsoft.com/office/drawing/2014/main" id="{9789123E-E95C-48D0-B5D2-F5793BB82D89}"/>
                  </a:ext>
                </a:extLst>
              </p:cNvPr>
              <p:cNvSpPr txBox="1">
                <a:spLocks noRot="1" noChangeAspect="1" noMove="1" noResize="1" noEditPoints="1" noAdjustHandles="1" noChangeArrowheads="1" noChangeShapeType="1" noTextEdit="1"/>
              </p:cNvSpPr>
              <p:nvPr/>
            </p:nvSpPr>
            <p:spPr>
              <a:xfrm>
                <a:off x="728612" y="1396486"/>
                <a:ext cx="6319302" cy="492443"/>
              </a:xfrm>
              <a:prstGeom prst="rect">
                <a:avLst/>
              </a:prstGeom>
              <a:blipFill>
                <a:blip r:embed="rId3"/>
                <a:stretch>
                  <a:fillRect l="-1737" t="-11111" b="-30864"/>
                </a:stretch>
              </a:blipFill>
            </p:spPr>
            <p:txBody>
              <a:bodyPr/>
              <a:lstStyle/>
              <a:p>
                <a:r>
                  <a:rPr lang="zh-CN" altLang="en-US">
                    <a:noFill/>
                  </a:rPr>
                  <a:t> </a:t>
                </a:r>
              </a:p>
            </p:txBody>
          </p:sp>
        </mc:Fallback>
      </mc:AlternateContent>
      <p:pic>
        <p:nvPicPr>
          <p:cNvPr id="2" name="图片 1">
            <a:extLst>
              <a:ext uri="{FF2B5EF4-FFF2-40B4-BE49-F238E27FC236}">
                <a16:creationId xmlns:a16="http://schemas.microsoft.com/office/drawing/2014/main" id="{5B4B8A38-B468-462D-8958-6F0408BDF6EE}"/>
              </a:ext>
            </a:extLst>
          </p:cNvPr>
          <p:cNvPicPr>
            <a:picLocks noChangeAspect="1"/>
          </p:cNvPicPr>
          <p:nvPr/>
        </p:nvPicPr>
        <p:blipFill>
          <a:blip r:embed="rId4"/>
          <a:stretch>
            <a:fillRect/>
          </a:stretch>
        </p:blipFill>
        <p:spPr>
          <a:xfrm>
            <a:off x="851424" y="2096845"/>
            <a:ext cx="10191825" cy="3100410"/>
          </a:xfrm>
          <a:prstGeom prst="rect">
            <a:avLst/>
          </a:prstGeom>
        </p:spPr>
      </p:pic>
      <mc:AlternateContent xmlns:mc="http://schemas.openxmlformats.org/markup-compatibility/2006" xmlns:a14="http://schemas.microsoft.com/office/drawing/2010/main">
        <mc:Choice Requires="a14">
          <p:sp>
            <p:nvSpPr>
              <p:cNvPr id="26" name="文本框 25">
                <a:extLst>
                  <a:ext uri="{FF2B5EF4-FFF2-40B4-BE49-F238E27FC236}">
                    <a16:creationId xmlns:a16="http://schemas.microsoft.com/office/drawing/2014/main" id="{7CAFB401-9CA1-42F4-ABC6-7112BB0482AB}"/>
                  </a:ext>
                </a:extLst>
              </p:cNvPr>
              <p:cNvSpPr txBox="1"/>
              <p:nvPr/>
            </p:nvSpPr>
            <p:spPr>
              <a:xfrm>
                <a:off x="851424" y="5849513"/>
                <a:ext cx="9921204" cy="492443"/>
              </a:xfrm>
              <a:prstGeom prst="rect">
                <a:avLst/>
              </a:prstGeom>
              <a:noFill/>
            </p:spPr>
            <p:txBody>
              <a:bodyPr wrap="square" rtlCol="0">
                <a:spAutoFit/>
              </a:bodyPr>
              <a:lstStyle/>
              <a:p>
                <a:pPr lvl="0">
                  <a:defRPr/>
                </a:pPr>
                <a:r>
                  <a:rPr lang="zh-CN" altLang="en-US" sz="2600" dirty="0">
                    <a:solidFill>
                      <a:prstClr val="black"/>
                    </a:solidFill>
                    <a:latin typeface="微软雅黑" panose="020B0503020204020204" pitchFamily="34" charset="-122"/>
                    <a:ea typeface="微软雅黑" panose="020B0503020204020204" pitchFamily="34" charset="-122"/>
                  </a:rPr>
                  <a:t>红色实线箭头：以</a:t>
                </a: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2</m:t>
                        </m:r>
                      </m:sub>
                    </m:sSub>
                  </m:oMath>
                </a14:m>
                <a:r>
                  <a:rPr lang="zh-CN" altLang="en-US" sz="2600" b="0" dirty="0">
                    <a:solidFill>
                      <a:prstClr val="black"/>
                    </a:solidFill>
                    <a:latin typeface="微软雅黑" panose="020B0503020204020204" pitchFamily="34" charset="-122"/>
                    <a:ea typeface="微软雅黑" panose="020B0503020204020204" pitchFamily="34" charset="-122"/>
                  </a:rPr>
                  <a:t>为起点，以</a:t>
                </a: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𝑣</m:t>
                        </m:r>
                      </m:e>
                      <m:sub>
                        <m:r>
                          <a:rPr lang="en-US" altLang="zh-CN" sz="2600" b="0" i="1" smtClean="0">
                            <a:solidFill>
                              <a:prstClr val="black"/>
                            </a:solidFill>
                            <a:latin typeface="Cambria Math" panose="02040503050406030204" pitchFamily="18" charset="0"/>
                            <a:ea typeface="微软雅黑" panose="020B0503020204020204" pitchFamily="34" charset="-122"/>
                          </a:rPr>
                          <m:t>5</m:t>
                        </m:r>
                      </m:sub>
                    </m:sSub>
                  </m:oMath>
                </a14:m>
                <a:r>
                  <a:rPr lang="zh-CN" altLang="en-US" sz="2600" b="0" dirty="0">
                    <a:solidFill>
                      <a:prstClr val="black"/>
                    </a:solidFill>
                    <a:latin typeface="微软雅黑" panose="020B0503020204020204" pitchFamily="34" charset="-122"/>
                    <a:ea typeface="微软雅黑" panose="020B0503020204020204" pitchFamily="34" charset="-122"/>
                  </a:rPr>
                  <a:t>为终点的片段是实体</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26" name="文本框 25">
                <a:extLst>
                  <a:ext uri="{FF2B5EF4-FFF2-40B4-BE49-F238E27FC236}">
                    <a16:creationId xmlns:a16="http://schemas.microsoft.com/office/drawing/2014/main" id="{7CAFB401-9CA1-42F4-ABC6-7112BB0482AB}"/>
                  </a:ext>
                </a:extLst>
              </p:cNvPr>
              <p:cNvSpPr txBox="1">
                <a:spLocks noRot="1" noChangeAspect="1" noMove="1" noResize="1" noEditPoints="1" noAdjustHandles="1" noChangeArrowheads="1" noChangeShapeType="1" noTextEdit="1"/>
              </p:cNvSpPr>
              <p:nvPr/>
            </p:nvSpPr>
            <p:spPr>
              <a:xfrm>
                <a:off x="851424" y="5849513"/>
                <a:ext cx="9921204" cy="492443"/>
              </a:xfrm>
              <a:prstGeom prst="rect">
                <a:avLst/>
              </a:prstGeom>
              <a:blipFill>
                <a:blip r:embed="rId5"/>
                <a:stretch>
                  <a:fillRect l="-1106" t="-12500" b="-31250"/>
                </a:stretch>
              </a:blipFill>
            </p:spPr>
            <p:txBody>
              <a:bodyPr/>
              <a:lstStyle/>
              <a:p>
                <a:r>
                  <a:rPr lang="zh-CN" altLang="en-US">
                    <a:noFill/>
                  </a:rPr>
                  <a:t> </a:t>
                </a:r>
              </a:p>
            </p:txBody>
          </p:sp>
        </mc:Fallback>
      </mc:AlternateContent>
      <p:cxnSp>
        <p:nvCxnSpPr>
          <p:cNvPr id="7" name="直接箭头连接符 6">
            <a:extLst>
              <a:ext uri="{FF2B5EF4-FFF2-40B4-BE49-F238E27FC236}">
                <a16:creationId xmlns:a16="http://schemas.microsoft.com/office/drawing/2014/main" id="{0E6C5B72-68CC-4A2A-BF15-BBCB64C56654}"/>
              </a:ext>
            </a:extLst>
          </p:cNvPr>
          <p:cNvCxnSpPr/>
          <p:nvPr/>
        </p:nvCxnSpPr>
        <p:spPr>
          <a:xfrm flipH="1">
            <a:off x="2426677" y="4768948"/>
            <a:ext cx="6330461" cy="1080565"/>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927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327408" y="464827"/>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err="1">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BiFlaG</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执行流程</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29" name="文本框 28">
                <a:extLst>
                  <a:ext uri="{FF2B5EF4-FFF2-40B4-BE49-F238E27FC236}">
                    <a16:creationId xmlns:a16="http://schemas.microsoft.com/office/drawing/2014/main" id="{9789123E-E95C-48D0-B5D2-F5793BB82D89}"/>
                  </a:ext>
                </a:extLst>
              </p:cNvPr>
              <p:cNvSpPr txBox="1"/>
              <p:nvPr/>
            </p:nvSpPr>
            <p:spPr>
              <a:xfrm>
                <a:off x="728611" y="1396486"/>
                <a:ext cx="6635825"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600" b="1" noProof="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4</a:t>
                </a: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 Bi-GCN</a:t>
                </a:r>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：内层实体信息</a:t>
                </a:r>
                <a:r>
                  <a:rPr lang="zh-CN" altLang="en-US" sz="2600" b="1"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 </a:t>
                </a:r>
                <a14:m>
                  <m:oMath xmlns:m="http://schemas.openxmlformats.org/officeDocument/2006/math">
                    <m:r>
                      <a:rPr lang="en-US" altLang="zh-CN" sz="2600" b="1" i="1" smtClean="0">
                        <a:solidFill>
                          <a:prstClr val="black"/>
                        </a:solidFill>
                        <a:latin typeface="Cambria Math" panose="02040503050406030204" pitchFamily="18" charset="0"/>
                        <a:ea typeface="微软雅黑" panose="020B0503020204020204" pitchFamily="34" charset="-122"/>
                        <a:cs typeface="Times New Roman" panose="02020603050405020304" pitchFamily="18" charset="0"/>
                      </a:rPr>
                      <m:t>→</m:t>
                    </m:r>
                  </m:oMath>
                </a14:m>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a:t>
                </a:r>
                <a:r>
                  <a:rPr lang="zh-CN" altLang="en-US" sz="2600" b="1" noProof="0" dirty="0">
                    <a:solidFill>
                      <a:prstClr val="black"/>
                    </a:solidFill>
                    <a:latin typeface="微软雅黑" panose="020B0503020204020204" pitchFamily="34" charset="-122"/>
                    <a:ea typeface="微软雅黑" panose="020B0503020204020204" pitchFamily="34" charset="-122"/>
                  </a:rPr>
                  <a:t>外层实体</a:t>
                </a:r>
                <a:endPar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29" name="文本框 28">
                <a:extLst>
                  <a:ext uri="{FF2B5EF4-FFF2-40B4-BE49-F238E27FC236}">
                    <a16:creationId xmlns:a16="http://schemas.microsoft.com/office/drawing/2014/main" id="{9789123E-E95C-48D0-B5D2-F5793BB82D89}"/>
                  </a:ext>
                </a:extLst>
              </p:cNvPr>
              <p:cNvSpPr txBox="1">
                <a:spLocks noRot="1" noChangeAspect="1" noMove="1" noResize="1" noEditPoints="1" noAdjustHandles="1" noChangeArrowheads="1" noChangeShapeType="1" noTextEdit="1"/>
              </p:cNvSpPr>
              <p:nvPr/>
            </p:nvSpPr>
            <p:spPr>
              <a:xfrm>
                <a:off x="728611" y="1396486"/>
                <a:ext cx="6635825" cy="492443"/>
              </a:xfrm>
              <a:prstGeom prst="rect">
                <a:avLst/>
              </a:prstGeom>
              <a:blipFill>
                <a:blip r:embed="rId3"/>
                <a:stretch>
                  <a:fillRect l="-1654" t="-11111" b="-30864"/>
                </a:stretch>
              </a:blipFill>
            </p:spPr>
            <p:txBody>
              <a:bodyPr/>
              <a:lstStyle/>
              <a:p>
                <a:r>
                  <a:rPr lang="zh-CN" altLang="en-US">
                    <a:noFill/>
                  </a:rPr>
                  <a:t> </a:t>
                </a:r>
              </a:p>
            </p:txBody>
          </p:sp>
        </mc:Fallback>
      </mc:AlternateContent>
      <p:grpSp>
        <p:nvGrpSpPr>
          <p:cNvPr id="9" name="组合 8">
            <a:extLst>
              <a:ext uri="{FF2B5EF4-FFF2-40B4-BE49-F238E27FC236}">
                <a16:creationId xmlns:a16="http://schemas.microsoft.com/office/drawing/2014/main" id="{73B7097E-DA81-4B64-AF62-251CE109CDBC}"/>
              </a:ext>
            </a:extLst>
          </p:cNvPr>
          <p:cNvGrpSpPr/>
          <p:nvPr/>
        </p:nvGrpSpPr>
        <p:grpSpPr>
          <a:xfrm>
            <a:off x="851424" y="1961205"/>
            <a:ext cx="4127086" cy="470000"/>
            <a:chOff x="1230923" y="4449515"/>
            <a:chExt cx="4127086" cy="470000"/>
          </a:xfrm>
        </p:grpSpPr>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157B9B7C-751E-43CE-AE2B-945D32A8FDFB}"/>
                    </a:ext>
                  </a:extLst>
                </p:cNvPr>
                <p:cNvSpPr txBox="1"/>
                <p:nvPr/>
              </p:nvSpPr>
              <p:spPr>
                <a:xfrm>
                  <a:off x="1394473" y="4449515"/>
                  <a:ext cx="3963536" cy="4700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根据</a:t>
                  </a:r>
                  <a14:m>
                    <m:oMath xmlns:m="http://schemas.openxmlformats.org/officeDocument/2006/math">
                      <m: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𝑴</m:t>
                      </m:r>
                      <m:r>
                        <a:rPr lang="zh-CN" altLang="en-US" sz="2400" b="1" i="1">
                          <a:solidFill>
                            <a:prstClr val="black"/>
                          </a:solidFill>
                          <a:latin typeface="Cambria Math" panose="02040503050406030204" pitchFamily="18" charset="0"/>
                          <a:ea typeface="微软雅黑" panose="020B0503020204020204" pitchFamily="34" charset="-122"/>
                        </a:rPr>
                        <m:t>，</m:t>
                      </m:r>
                    </m:oMath>
                  </a14:m>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构造</a:t>
                  </a:r>
                  <a14:m>
                    <m:oMath xmlns:m="http://schemas.openxmlformats.org/officeDocument/2006/math">
                      <m:sSup>
                        <m:sSupPr>
                          <m:ctrlP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pPr>
                        <m:e>
                          <m: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𝑮</m:t>
                          </m:r>
                        </m:e>
                        <m:sup>
                          <m: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𝟑</m:t>
                          </m:r>
                        </m:sup>
                      </m:sSup>
                    </m:oMath>
                  </a14:m>
                  <a:endParaRPr kumimoji="0" lang="en-US" altLang="zh-CN"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10" name="文本框 9">
                  <a:extLst>
                    <a:ext uri="{FF2B5EF4-FFF2-40B4-BE49-F238E27FC236}">
                      <a16:creationId xmlns:a16="http://schemas.microsoft.com/office/drawing/2014/main" id="{157B9B7C-751E-43CE-AE2B-945D32A8FDFB}"/>
                    </a:ext>
                  </a:extLst>
                </p:cNvPr>
                <p:cNvSpPr txBox="1">
                  <a:spLocks noRot="1" noChangeAspect="1" noMove="1" noResize="1" noEditPoints="1" noAdjustHandles="1" noChangeArrowheads="1" noChangeShapeType="1" noTextEdit="1"/>
                </p:cNvSpPr>
                <p:nvPr/>
              </p:nvSpPr>
              <p:spPr>
                <a:xfrm>
                  <a:off x="1394473" y="4449515"/>
                  <a:ext cx="3963536" cy="470000"/>
                </a:xfrm>
                <a:prstGeom prst="rect">
                  <a:avLst/>
                </a:prstGeom>
                <a:blipFill>
                  <a:blip r:embed="rId4"/>
                  <a:stretch>
                    <a:fillRect l="-2304" t="-7792" b="-29870"/>
                  </a:stretch>
                </a:blipFill>
              </p:spPr>
              <p:txBody>
                <a:bodyPr/>
                <a:lstStyle/>
                <a:p>
                  <a:r>
                    <a:rPr lang="zh-CN" altLang="en-US">
                      <a:noFill/>
                    </a:rPr>
                    <a:t> </a:t>
                  </a:r>
                </a:p>
              </p:txBody>
            </p:sp>
          </mc:Fallback>
        </mc:AlternateContent>
        <p:sp>
          <p:nvSpPr>
            <p:cNvPr id="11" name="矩形 10">
              <a:extLst>
                <a:ext uri="{FF2B5EF4-FFF2-40B4-BE49-F238E27FC236}">
                  <a16:creationId xmlns:a16="http://schemas.microsoft.com/office/drawing/2014/main" id="{E2B4A8D4-D06E-4AE1-B03D-EE6308F3E8E0}"/>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mc:AlternateContent xmlns:mc="http://schemas.openxmlformats.org/markup-compatibility/2006" xmlns:a14="http://schemas.microsoft.com/office/drawing/2010/main">
        <mc:Choice Requires="a14">
          <p:sp>
            <p:nvSpPr>
              <p:cNvPr id="12" name="文本框 11">
                <a:extLst>
                  <a:ext uri="{FF2B5EF4-FFF2-40B4-BE49-F238E27FC236}">
                    <a16:creationId xmlns:a16="http://schemas.microsoft.com/office/drawing/2014/main" id="{9BF46B66-86D9-4E6A-920C-57ADF30B89E6}"/>
                  </a:ext>
                </a:extLst>
              </p:cNvPr>
              <p:cNvSpPr txBox="1"/>
              <p:nvPr/>
            </p:nvSpPr>
            <p:spPr>
              <a:xfrm>
                <a:off x="1014975" y="2516670"/>
                <a:ext cx="4237856" cy="14371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sSup>
                        <m:sSupPr>
                          <m:ctrlPr>
                            <a:rPr lang="en-US" altLang="zh-CN" sz="2600" b="0" i="1" smtClean="0">
                              <a:solidFill>
                                <a:prstClr val="black"/>
                              </a:solidFill>
                              <a:latin typeface="Cambria Math" panose="02040503050406030204" pitchFamily="18" charset="0"/>
                              <a:ea typeface="微软雅黑" panose="020B0503020204020204" pitchFamily="34" charset="-122"/>
                            </a:rPr>
                          </m:ctrlPr>
                        </m:sSupPr>
                        <m:e>
                          <m:r>
                            <a:rPr lang="en-US" altLang="zh-CN" sz="2600" b="0" i="1" smtClean="0">
                              <a:solidFill>
                                <a:prstClr val="black"/>
                              </a:solidFill>
                              <a:latin typeface="Cambria Math" panose="02040503050406030204" pitchFamily="18" charset="0"/>
                              <a:ea typeface="微软雅黑" panose="020B0503020204020204" pitchFamily="34" charset="-122"/>
                            </a:rPr>
                            <m:t>𝐺</m:t>
                          </m:r>
                        </m:e>
                        <m:sup>
                          <m:r>
                            <a:rPr lang="en-US" altLang="zh-CN" sz="2600" b="0" i="1" smtClean="0">
                              <a:solidFill>
                                <a:prstClr val="black"/>
                              </a:solidFill>
                              <a:latin typeface="Cambria Math" panose="02040503050406030204" pitchFamily="18" charset="0"/>
                              <a:ea typeface="微软雅黑" panose="020B0503020204020204" pitchFamily="34" charset="-122"/>
                            </a:rPr>
                            <m:t>3</m:t>
                          </m:r>
                        </m:sup>
                      </m:sSup>
                      <m:r>
                        <a:rPr lang="en-US" altLang="zh-CN" sz="2600" b="0" i="1" smtClean="0">
                          <a:solidFill>
                            <a:prstClr val="black"/>
                          </a:solidFill>
                          <a:latin typeface="Cambria Math" panose="02040503050406030204" pitchFamily="18" charset="0"/>
                          <a:ea typeface="微软雅黑" panose="020B0503020204020204" pitchFamily="34" charset="-122"/>
                        </a:rPr>
                        <m:t>=</m:t>
                      </m:r>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r>
                            <a:rPr lang="en-US" altLang="zh-CN" sz="2600" b="0" i="1" smtClean="0">
                              <a:solidFill>
                                <a:prstClr val="black"/>
                              </a:solidFill>
                              <a:latin typeface="Cambria Math" panose="02040503050406030204" pitchFamily="18" charset="0"/>
                              <a:ea typeface="微软雅黑" panose="020B0503020204020204" pitchFamily="34" charset="-122"/>
                            </a:rPr>
                            <m:t>𝑉</m:t>
                          </m:r>
                          <m:r>
                            <a:rPr lang="en-US" altLang="zh-CN" sz="2600" b="0" i="1" smtClean="0">
                              <a:solidFill>
                                <a:prstClr val="black"/>
                              </a:solidFill>
                              <a:latin typeface="Cambria Math" panose="02040503050406030204" pitchFamily="18" charset="0"/>
                              <a:ea typeface="微软雅黑" panose="020B0503020204020204" pitchFamily="34" charset="-122"/>
                            </a:rPr>
                            <m:t>,</m:t>
                          </m:r>
                          <m:sSup>
                            <m:sSupPr>
                              <m:ctrlPr>
                                <a:rPr lang="en-US" altLang="zh-CN" sz="2600" b="0" i="1" smtClean="0">
                                  <a:solidFill>
                                    <a:prstClr val="black"/>
                                  </a:solidFill>
                                  <a:latin typeface="Cambria Math" panose="02040503050406030204" pitchFamily="18" charset="0"/>
                                  <a:ea typeface="微软雅黑" panose="020B0503020204020204" pitchFamily="34" charset="-122"/>
                                </a:rPr>
                              </m:ctrlPr>
                            </m:sSupPr>
                            <m:e>
                              <m:r>
                                <a:rPr lang="en-US" altLang="zh-CN" sz="2600" b="0" i="1" smtClean="0">
                                  <a:solidFill>
                                    <a:prstClr val="black"/>
                                  </a:solidFill>
                                  <a:latin typeface="Cambria Math" panose="02040503050406030204" pitchFamily="18" charset="0"/>
                                  <a:ea typeface="微软雅黑" panose="020B0503020204020204" pitchFamily="34" charset="-122"/>
                                </a:rPr>
                                <m:t>𝐸</m:t>
                              </m:r>
                            </m:e>
                            <m:sup>
                              <m:r>
                                <a:rPr lang="en-US" altLang="zh-CN" sz="2600" b="0" i="1" smtClean="0">
                                  <a:solidFill>
                                    <a:prstClr val="black"/>
                                  </a:solidFill>
                                  <a:latin typeface="Cambria Math" panose="02040503050406030204" pitchFamily="18" charset="0"/>
                                  <a:ea typeface="微软雅黑" panose="020B0503020204020204" pitchFamily="34" charset="-122"/>
                                </a:rPr>
                                <m:t>3</m:t>
                              </m:r>
                            </m:sup>
                          </m:sSup>
                        </m:e>
                      </m:d>
                    </m:oMath>
                  </m:oMathPara>
                </a14:m>
                <a:endParaRPr lang="en-US" altLang="zh-CN" sz="2600" b="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sSup>
                        <m:sSupPr>
                          <m:ctrlPr>
                            <a:rPr lang="en-US" altLang="zh-CN" sz="2600" b="0" i="1" dirty="0" smtClean="0">
                              <a:solidFill>
                                <a:prstClr val="black"/>
                              </a:solidFill>
                              <a:latin typeface="Cambria Math" panose="02040503050406030204" pitchFamily="18" charset="0"/>
                              <a:ea typeface="微软雅黑" panose="020B0503020204020204" pitchFamily="34" charset="-122"/>
                            </a:rPr>
                          </m:ctrlPr>
                        </m:sSupPr>
                        <m:e>
                          <m:r>
                            <m:rPr>
                              <m:sty m:val="p"/>
                            </m:rPr>
                            <a:rPr lang="en-US" altLang="zh-CN" sz="2600" i="1" dirty="0">
                              <a:solidFill>
                                <a:prstClr val="black"/>
                              </a:solidFill>
                              <a:latin typeface="Cambria Math" panose="02040503050406030204" pitchFamily="18" charset="0"/>
                              <a:ea typeface="微软雅黑" panose="020B0503020204020204" pitchFamily="34" charset="-122"/>
                            </a:rPr>
                            <m:t>E</m:t>
                          </m:r>
                        </m:e>
                        <m:sup>
                          <m:r>
                            <a:rPr lang="en-US" altLang="zh-CN" sz="2600" b="0" i="1" dirty="0" smtClean="0">
                              <a:solidFill>
                                <a:prstClr val="black"/>
                              </a:solidFill>
                              <a:latin typeface="Cambria Math" panose="02040503050406030204" pitchFamily="18" charset="0"/>
                              <a:ea typeface="微软雅黑" panose="020B0503020204020204" pitchFamily="34" charset="-122"/>
                            </a:rPr>
                            <m:t>3</m:t>
                          </m:r>
                        </m:sup>
                      </m:sSup>
                      <m:r>
                        <a:rPr lang="en-US" altLang="zh-CN" sz="2600" b="0" i="1" dirty="0" smtClean="0">
                          <a:solidFill>
                            <a:prstClr val="black"/>
                          </a:solidFill>
                          <a:latin typeface="Cambria Math" panose="02040503050406030204" pitchFamily="18" charset="0"/>
                          <a:ea typeface="微软雅黑" panose="020B0503020204020204" pitchFamily="34" charset="-122"/>
                        </a:rPr>
                        <m:t>=</m:t>
                      </m:r>
                      <m:d>
                        <m:dPr>
                          <m:ctrlPr>
                            <a:rPr lang="en-US" altLang="zh-CN" sz="2600" b="0" i="1" dirty="0" smtClean="0">
                              <a:solidFill>
                                <a:prstClr val="black"/>
                              </a:solidFill>
                              <a:latin typeface="Cambria Math" panose="02040503050406030204" pitchFamily="18" charset="0"/>
                              <a:ea typeface="微软雅黑" panose="020B0503020204020204" pitchFamily="34" charset="-122"/>
                            </a:rPr>
                          </m:ctrlPr>
                        </m:dPr>
                        <m:e>
                          <m:sSub>
                            <m:sSubPr>
                              <m:ctrlPr>
                                <a:rPr lang="en-US" altLang="zh-CN" sz="2600" b="0" i="1" dirty="0" smtClean="0">
                                  <a:solidFill>
                                    <a:prstClr val="black"/>
                                  </a:solidFill>
                                  <a:latin typeface="Cambria Math" panose="02040503050406030204" pitchFamily="18" charset="0"/>
                                  <a:ea typeface="微软雅黑" panose="020B0503020204020204" pitchFamily="34" charset="-122"/>
                                </a:rPr>
                              </m:ctrlPr>
                            </m:sSubPr>
                            <m:e>
                              <m:r>
                                <a:rPr lang="en-US" altLang="zh-CN" sz="2600" b="0" i="1" dirty="0" smtClean="0">
                                  <a:solidFill>
                                    <a:prstClr val="black"/>
                                  </a:solidFill>
                                  <a:latin typeface="Cambria Math" panose="02040503050406030204" pitchFamily="18" charset="0"/>
                                  <a:ea typeface="微软雅黑" panose="020B0503020204020204" pitchFamily="34" charset="-122"/>
                                </a:rPr>
                                <m:t>𝑟</m:t>
                              </m:r>
                            </m:e>
                            <m:sub>
                              <m:r>
                                <a:rPr lang="en-US" altLang="zh-CN" sz="2600" b="0" i="1" dirty="0" smtClean="0">
                                  <a:solidFill>
                                    <a:prstClr val="black"/>
                                  </a:solidFill>
                                  <a:latin typeface="Cambria Math" panose="02040503050406030204" pitchFamily="18" charset="0"/>
                                  <a:ea typeface="微软雅黑" panose="020B0503020204020204" pitchFamily="34" charset="-122"/>
                                </a:rPr>
                                <m:t>𝑖𝑗</m:t>
                              </m:r>
                            </m:sub>
                          </m:sSub>
                        </m:e>
                      </m:d>
                    </m:oMath>
                  </m:oMathPara>
                </a14:m>
                <a:endParaRPr lang="en-US" altLang="zh-CN" sz="2600" b="0" dirty="0">
                  <a:solidFill>
                    <a:prstClr val="black"/>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12" name="文本框 11">
                <a:extLst>
                  <a:ext uri="{FF2B5EF4-FFF2-40B4-BE49-F238E27FC236}">
                    <a16:creationId xmlns:a16="http://schemas.microsoft.com/office/drawing/2014/main" id="{9BF46B66-86D9-4E6A-920C-57ADF30B89E6}"/>
                  </a:ext>
                </a:extLst>
              </p:cNvPr>
              <p:cNvSpPr txBox="1">
                <a:spLocks noRot="1" noChangeAspect="1" noMove="1" noResize="1" noEditPoints="1" noAdjustHandles="1" noChangeArrowheads="1" noChangeShapeType="1" noTextEdit="1"/>
              </p:cNvSpPr>
              <p:nvPr/>
            </p:nvSpPr>
            <p:spPr>
              <a:xfrm>
                <a:off x="1014975" y="2516670"/>
                <a:ext cx="4237856" cy="1437125"/>
              </a:xfrm>
              <a:prstGeom prst="rect">
                <a:avLst/>
              </a:prstGeom>
              <a:blipFill>
                <a:blip r:embed="rId5"/>
                <a:stretch>
                  <a:fillRect/>
                </a:stretch>
              </a:blipFill>
            </p:spPr>
            <p:txBody>
              <a:bodyPr/>
              <a:lstStyle/>
              <a:p>
                <a:r>
                  <a:rPr lang="zh-CN" altLang="en-US">
                    <a:noFill/>
                  </a:rPr>
                  <a:t> </a:t>
                </a:r>
              </a:p>
            </p:txBody>
          </p:sp>
        </mc:Fallback>
      </mc:AlternateContent>
      <p:pic>
        <p:nvPicPr>
          <p:cNvPr id="3" name="图片 2">
            <a:extLst>
              <a:ext uri="{FF2B5EF4-FFF2-40B4-BE49-F238E27FC236}">
                <a16:creationId xmlns:a16="http://schemas.microsoft.com/office/drawing/2014/main" id="{D14BE2C5-ED68-41AA-8602-320D2886121F}"/>
              </a:ext>
            </a:extLst>
          </p:cNvPr>
          <p:cNvPicPr>
            <a:picLocks noChangeAspect="1"/>
          </p:cNvPicPr>
          <p:nvPr/>
        </p:nvPicPr>
        <p:blipFill>
          <a:blip r:embed="rId6"/>
          <a:stretch>
            <a:fillRect/>
          </a:stretch>
        </p:blipFill>
        <p:spPr>
          <a:xfrm>
            <a:off x="1084330" y="3564840"/>
            <a:ext cx="4513158" cy="1056864"/>
          </a:xfrm>
          <a:prstGeom prst="rect">
            <a:avLst/>
          </a:prstGeom>
        </p:spPr>
      </p:pic>
      <p:grpSp>
        <p:nvGrpSpPr>
          <p:cNvPr id="18" name="组合 17">
            <a:extLst>
              <a:ext uri="{FF2B5EF4-FFF2-40B4-BE49-F238E27FC236}">
                <a16:creationId xmlns:a16="http://schemas.microsoft.com/office/drawing/2014/main" id="{DE487133-A708-4EE1-8B95-61C0EA6883E3}"/>
              </a:ext>
            </a:extLst>
          </p:cNvPr>
          <p:cNvGrpSpPr/>
          <p:nvPr/>
        </p:nvGrpSpPr>
        <p:grpSpPr>
          <a:xfrm>
            <a:off x="5818773" y="2001373"/>
            <a:ext cx="5871480" cy="470000"/>
            <a:chOff x="1230923" y="4449515"/>
            <a:chExt cx="5871480" cy="470000"/>
          </a:xfrm>
        </p:grpSpPr>
        <mc:AlternateContent xmlns:mc="http://schemas.openxmlformats.org/markup-compatibility/2006" xmlns:a14="http://schemas.microsoft.com/office/drawing/2010/main">
          <mc:Choice Requires="a14">
            <p:sp>
              <p:nvSpPr>
                <p:cNvPr id="22" name="文本框 21">
                  <a:extLst>
                    <a:ext uri="{FF2B5EF4-FFF2-40B4-BE49-F238E27FC236}">
                      <a16:creationId xmlns:a16="http://schemas.microsoft.com/office/drawing/2014/main" id="{E2952224-86EE-43D5-8091-4B646EB987C6}"/>
                    </a:ext>
                  </a:extLst>
                </p:cNvPr>
                <p:cNvSpPr txBox="1"/>
                <p:nvPr/>
              </p:nvSpPr>
              <p:spPr>
                <a:xfrm>
                  <a:off x="1394473" y="4449515"/>
                  <a:ext cx="5707930" cy="4700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根据</a:t>
                  </a:r>
                  <a14:m>
                    <m:oMath xmlns:m="http://schemas.openxmlformats.org/officeDocument/2006/math">
                      <m:sSup>
                        <m:sSupPr>
                          <m:ctrlP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ctrlPr>
                        </m:sSupPr>
                        <m:e>
                          <m: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𝑮</m:t>
                          </m:r>
                        </m:e>
                        <m:sup>
                          <m:r>
                            <a:rPr kumimoji="0" lang="en-US" altLang="zh-CN" sz="2400" b="1"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𝟑</m:t>
                          </m:r>
                        </m:sup>
                      </m:sSup>
                    </m:oMath>
                  </a14:m>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更新节点</a:t>
                  </a:r>
                  <a14:m>
                    <m:oMath xmlns:m="http://schemas.openxmlformats.org/officeDocument/2006/math">
                      <m:sSub>
                        <m:sSubPr>
                          <m:ctrlPr>
                            <a:rPr kumimoji="0" lang="en-US" altLang="zh-CN" sz="2400" b="1" i="1" u="none" strike="noStrike" kern="1200" cap="none" spc="0" normalizeH="0" baseline="0" noProof="0" dirty="0" smtClean="0">
                              <a:ln>
                                <a:noFill/>
                              </a:ln>
                              <a:solidFill>
                                <a:prstClr val="black"/>
                              </a:solidFill>
                              <a:effectLst/>
                              <a:uLnTx/>
                              <a:uFillTx/>
                              <a:latin typeface="Cambria Math" panose="02040503050406030204" pitchFamily="18" charset="0"/>
                              <a:ea typeface="微软雅黑" panose="020B0503020204020204" pitchFamily="34" charset="-122"/>
                            </a:rPr>
                          </m:ctrlPr>
                        </m:sSubPr>
                        <m:e>
                          <m:r>
                            <a:rPr kumimoji="0" lang="en-US" altLang="zh-CN" sz="2400" b="1" i="1" u="none" strike="noStrike" kern="1200" cap="none" spc="0" normalizeH="0" baseline="0" noProof="0" dirty="0" smtClean="0">
                              <a:ln>
                                <a:noFill/>
                              </a:ln>
                              <a:solidFill>
                                <a:prstClr val="black"/>
                              </a:solidFill>
                              <a:effectLst/>
                              <a:uLnTx/>
                              <a:uFillTx/>
                              <a:latin typeface="Cambria Math" panose="02040503050406030204" pitchFamily="18" charset="0"/>
                              <a:ea typeface="微软雅黑" panose="020B0503020204020204" pitchFamily="34" charset="-122"/>
                            </a:rPr>
                            <m:t>𝒗</m:t>
                          </m:r>
                        </m:e>
                        <m:sub>
                          <m:r>
                            <a:rPr kumimoji="0" lang="en-US" altLang="zh-CN" sz="2400" b="1" i="1" u="none" strike="noStrike" kern="1200" cap="none" spc="0" normalizeH="0" baseline="0" noProof="0" dirty="0" smtClean="0">
                              <a:ln>
                                <a:noFill/>
                              </a:ln>
                              <a:solidFill>
                                <a:prstClr val="black"/>
                              </a:solidFill>
                              <a:effectLst/>
                              <a:uLnTx/>
                              <a:uFillTx/>
                              <a:latin typeface="Cambria Math" panose="02040503050406030204" pitchFamily="18" charset="0"/>
                              <a:ea typeface="微软雅黑" panose="020B0503020204020204" pitchFamily="34" charset="-122"/>
                            </a:rPr>
                            <m:t>𝒊</m:t>
                          </m:r>
                        </m:sub>
                      </m:sSub>
                      <m:r>
                        <a:rPr lang="zh-CN" altLang="en-US" sz="2400" b="1" i="1" dirty="0">
                          <a:solidFill>
                            <a:prstClr val="black"/>
                          </a:solidFill>
                          <a:latin typeface="Cambria Math" panose="02040503050406030204" pitchFamily="18" charset="0"/>
                          <a:ea typeface="微软雅黑" panose="020B0503020204020204" pitchFamily="34" charset="-122"/>
                        </a:rPr>
                        <m:t>的</m:t>
                      </m:r>
                    </m:oMath>
                  </a14:m>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向量表示</a:t>
                  </a:r>
                  <a:endParaRPr kumimoji="0" lang="en-US" altLang="zh-CN"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22" name="文本框 21">
                  <a:extLst>
                    <a:ext uri="{FF2B5EF4-FFF2-40B4-BE49-F238E27FC236}">
                      <a16:creationId xmlns:a16="http://schemas.microsoft.com/office/drawing/2014/main" id="{E2952224-86EE-43D5-8091-4B646EB987C6}"/>
                    </a:ext>
                  </a:extLst>
                </p:cNvPr>
                <p:cNvSpPr txBox="1">
                  <a:spLocks noRot="1" noChangeAspect="1" noMove="1" noResize="1" noEditPoints="1" noAdjustHandles="1" noChangeArrowheads="1" noChangeShapeType="1" noTextEdit="1"/>
                </p:cNvSpPr>
                <p:nvPr/>
              </p:nvSpPr>
              <p:spPr>
                <a:xfrm>
                  <a:off x="1394473" y="4449515"/>
                  <a:ext cx="5707930" cy="470000"/>
                </a:xfrm>
                <a:prstGeom prst="rect">
                  <a:avLst/>
                </a:prstGeom>
                <a:blipFill>
                  <a:blip r:embed="rId7"/>
                  <a:stretch>
                    <a:fillRect l="-1601" t="-7792" b="-29870"/>
                  </a:stretch>
                </a:blipFill>
              </p:spPr>
              <p:txBody>
                <a:bodyPr/>
                <a:lstStyle/>
                <a:p>
                  <a:r>
                    <a:rPr lang="zh-CN" altLang="en-US">
                      <a:noFill/>
                    </a:rPr>
                    <a:t> </a:t>
                  </a:r>
                </a:p>
              </p:txBody>
            </p:sp>
          </mc:Fallback>
        </mc:AlternateContent>
        <p:sp>
          <p:nvSpPr>
            <p:cNvPr id="23" name="矩形 22">
              <a:extLst>
                <a:ext uri="{FF2B5EF4-FFF2-40B4-BE49-F238E27FC236}">
                  <a16:creationId xmlns:a16="http://schemas.microsoft.com/office/drawing/2014/main" id="{DBCCC119-E653-4644-A68C-547870803301}"/>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mc:AlternateContent xmlns:mc="http://schemas.openxmlformats.org/markup-compatibility/2006" xmlns:a14="http://schemas.microsoft.com/office/drawing/2010/main">
        <mc:Choice Requires="a14">
          <p:sp>
            <p:nvSpPr>
              <p:cNvPr id="24" name="文本框 23">
                <a:extLst>
                  <a:ext uri="{FF2B5EF4-FFF2-40B4-BE49-F238E27FC236}">
                    <a16:creationId xmlns:a16="http://schemas.microsoft.com/office/drawing/2014/main" id="{EAECFEDB-5244-4EE3-B44D-961CC80EB737}"/>
                  </a:ext>
                </a:extLst>
              </p:cNvPr>
              <p:cNvSpPr txBox="1"/>
              <p:nvPr/>
            </p:nvSpPr>
            <p:spPr>
              <a:xfrm>
                <a:off x="5982323" y="2735092"/>
                <a:ext cx="4814631" cy="1387816"/>
              </a:xfrm>
              <a:prstGeom prst="rect">
                <a:avLst/>
              </a:prstGeom>
              <a:noFill/>
            </p:spPr>
            <p:txBody>
              <a:bodyPr wrap="square" rtlCol="0">
                <a:spAutoFit/>
              </a:bodyPr>
              <a:lstStyle/>
              <a:p>
                <a:pPr lvl="0">
                  <a:defRPr/>
                </a:pPr>
                <a14:m>
                  <m:oMathPara xmlns:m="http://schemas.openxmlformats.org/officeDocument/2006/math">
                    <m:oMathParaPr>
                      <m:jc m:val="left"/>
                    </m:oMathParaPr>
                    <m:oMath xmlns:m="http://schemas.openxmlformats.org/officeDocument/2006/math">
                      <m:sSubSup>
                        <m:sSubSupPr>
                          <m:ctrlPr>
                            <a:rPr lang="en-US" altLang="zh-CN" sz="2600" b="0" i="1" smtClean="0">
                              <a:solidFill>
                                <a:prstClr val="black"/>
                              </a:solidFill>
                              <a:latin typeface="Cambria Math" panose="02040503050406030204" pitchFamily="18" charset="0"/>
                              <a:ea typeface="微软雅黑" panose="020B0503020204020204" pitchFamily="34" charset="-122"/>
                            </a:rPr>
                          </m:ctrlPr>
                        </m:sSubSupPr>
                        <m:e>
                          <m:r>
                            <a:rPr lang="en-US" altLang="zh-CN" sz="2600" b="0" i="1" smtClean="0">
                              <a:solidFill>
                                <a:prstClr val="black"/>
                              </a:solidFill>
                              <a:latin typeface="Cambria Math" panose="02040503050406030204" pitchFamily="18" charset="0"/>
                              <a:ea typeface="微软雅黑" panose="020B0503020204020204" pitchFamily="34" charset="-122"/>
                            </a:rPr>
                            <m:t>𝛼</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up>
                          <m:r>
                            <a:rPr lang="en-US" altLang="zh-CN" sz="2600" b="0" i="1" smtClean="0">
                              <a:solidFill>
                                <a:prstClr val="black"/>
                              </a:solidFill>
                              <a:latin typeface="Cambria Math" panose="02040503050406030204" pitchFamily="18" charset="0"/>
                              <a:ea typeface="微软雅黑" panose="020B0503020204020204" pitchFamily="34" charset="-122"/>
                            </a:rPr>
                            <m:t>1</m:t>
                          </m:r>
                        </m:sup>
                      </m:sSubSup>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𝑊</m:t>
                          </m:r>
                        </m:e>
                        <m:sub>
                          <m:r>
                            <a:rPr lang="en-US" altLang="zh-CN" sz="2600" b="0" i="1" smtClean="0">
                              <a:solidFill>
                                <a:prstClr val="black"/>
                              </a:solidFill>
                              <a:latin typeface="Cambria Math" panose="02040503050406030204" pitchFamily="18" charset="0"/>
                              <a:ea typeface="微软雅黑" panose="020B0503020204020204" pitchFamily="34" charset="-122"/>
                            </a:rPr>
                            <m:t>𝑟</m:t>
                          </m:r>
                        </m:sub>
                      </m:sSub>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𝑥</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𝑏</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oMath>
                  </m:oMathPara>
                </a14:m>
                <a:endParaRPr lang="en-US" altLang="zh-CN" sz="2600" b="0" dirty="0">
                  <a:solidFill>
                    <a:prstClr val="black"/>
                  </a:solidFill>
                  <a:latin typeface="微软雅黑" panose="020B0503020204020204" pitchFamily="34" charset="-122"/>
                  <a:ea typeface="微软雅黑" panose="020B0503020204020204" pitchFamily="34" charset="-122"/>
                </a:endParaRPr>
              </a:p>
              <a:p>
                <a:pPr lvl="0">
                  <a:defRPr/>
                </a:pPr>
                <a14:m>
                  <m:oMathPara xmlns:m="http://schemas.openxmlformats.org/officeDocument/2006/math">
                    <m:oMathParaPr>
                      <m:jc m:val="left"/>
                    </m:oMathParaPr>
                    <m:oMath xmlns:m="http://schemas.openxmlformats.org/officeDocument/2006/math">
                      <m:sSubSup>
                        <m:sSubSupPr>
                          <m:ctrlPr>
                            <a:rPr lang="en-US" altLang="zh-CN" sz="2600" b="0" i="1" smtClean="0">
                              <a:solidFill>
                                <a:prstClr val="black"/>
                              </a:solidFill>
                              <a:latin typeface="Cambria Math" panose="02040503050406030204" pitchFamily="18" charset="0"/>
                              <a:ea typeface="微软雅黑" panose="020B0503020204020204" pitchFamily="34" charset="-122"/>
                            </a:rPr>
                          </m:ctrlPr>
                        </m:sSubSupPr>
                        <m:e>
                          <m:r>
                            <a:rPr lang="en-US" altLang="zh-CN" sz="2600" b="0" i="1" smtClean="0">
                              <a:solidFill>
                                <a:prstClr val="black"/>
                              </a:solidFill>
                              <a:latin typeface="Cambria Math" panose="02040503050406030204" pitchFamily="18" charset="0"/>
                              <a:ea typeface="微软雅黑" panose="020B0503020204020204" pitchFamily="34" charset="-122"/>
                            </a:rPr>
                            <m:t>𝛼</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up>
                          <m:r>
                            <a:rPr lang="en-US" altLang="zh-CN" sz="2600" b="0" i="1" smtClean="0">
                              <a:solidFill>
                                <a:prstClr val="black"/>
                              </a:solidFill>
                              <a:latin typeface="Cambria Math" panose="02040503050406030204" pitchFamily="18" charset="0"/>
                              <a:ea typeface="微软雅黑" panose="020B0503020204020204" pitchFamily="34" charset="-122"/>
                            </a:rPr>
                            <m:t>2</m:t>
                          </m:r>
                        </m:sup>
                      </m:sSubSup>
                      <m: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𝐵𝑖</m:t>
                      </m:r>
                      <m:r>
                        <m:rPr>
                          <m:lit/>
                        </m:rP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𝐺𝐶𝑁</m:t>
                      </m:r>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𝑥</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p>
                            <m:sSupPr>
                              <m:ctrlPr>
                                <a:rPr lang="en-US" altLang="zh-CN" sz="2600" b="0" i="1" smtClean="0">
                                  <a:solidFill>
                                    <a:prstClr val="black"/>
                                  </a:solidFill>
                                  <a:latin typeface="Cambria Math" panose="02040503050406030204" pitchFamily="18" charset="0"/>
                                  <a:ea typeface="微软雅黑" panose="020B0503020204020204" pitchFamily="34" charset="-122"/>
                                </a:rPr>
                              </m:ctrlPr>
                            </m:sSupPr>
                            <m:e>
                              <m:r>
                                <a:rPr lang="en-US" altLang="zh-CN" sz="2600" b="0" i="1" smtClean="0">
                                  <a:solidFill>
                                    <a:prstClr val="black"/>
                                  </a:solidFill>
                                  <a:latin typeface="Cambria Math" panose="02040503050406030204" pitchFamily="18" charset="0"/>
                                  <a:ea typeface="微软雅黑" panose="020B0503020204020204" pitchFamily="34" charset="-122"/>
                                </a:rPr>
                                <m:t>𝐺</m:t>
                              </m:r>
                            </m:e>
                            <m:sup>
                              <m:r>
                                <a:rPr lang="en-US" altLang="zh-CN" sz="2600" b="0" i="1" smtClean="0">
                                  <a:solidFill>
                                    <a:prstClr val="black"/>
                                  </a:solidFill>
                                  <a:latin typeface="Cambria Math" panose="02040503050406030204" pitchFamily="18" charset="0"/>
                                  <a:ea typeface="微软雅黑" panose="020B0503020204020204" pitchFamily="34" charset="-122"/>
                                </a:rPr>
                                <m:t>3</m:t>
                              </m:r>
                            </m:sup>
                          </m:sSup>
                        </m:e>
                      </m:d>
                    </m:oMath>
                  </m:oMathPara>
                </a14:m>
                <a:endParaRPr lang="en-US" altLang="zh-CN" sz="2600" b="0" dirty="0">
                  <a:solidFill>
                    <a:prstClr val="black"/>
                  </a:solidFill>
                  <a:latin typeface="微软雅黑" panose="020B0503020204020204" pitchFamily="34" charset="-122"/>
                  <a:ea typeface="微软雅黑" panose="020B0503020204020204" pitchFamily="34" charset="-122"/>
                </a:endParaRPr>
              </a:p>
              <a:p>
                <a:pPr lvl="0">
                  <a:defRPr/>
                </a:pPr>
                <a14:m>
                  <m:oMathPara xmlns:m="http://schemas.openxmlformats.org/officeDocument/2006/math">
                    <m:oMathParaPr>
                      <m:jc m:val="left"/>
                    </m:oMathParaPr>
                    <m:oMath xmlns:m="http://schemas.openxmlformats.org/officeDocument/2006/math">
                      <m:sSubSup>
                        <m:sSubSupPr>
                          <m:ctrlPr>
                            <a:rPr lang="en-US" altLang="zh-CN" sz="2600" b="0" i="1" smtClean="0">
                              <a:solidFill>
                                <a:prstClr val="black"/>
                              </a:solidFill>
                              <a:latin typeface="Cambria Math" panose="02040503050406030204" pitchFamily="18" charset="0"/>
                              <a:ea typeface="微软雅黑" panose="020B0503020204020204" pitchFamily="34" charset="-122"/>
                            </a:rPr>
                          </m:ctrlPr>
                        </m:sSubSupPr>
                        <m:e>
                          <m:r>
                            <a:rPr lang="en-US" altLang="zh-CN" sz="2600" b="0" i="1" smtClean="0">
                              <a:solidFill>
                                <a:prstClr val="black"/>
                              </a:solidFill>
                              <a:latin typeface="Cambria Math" panose="02040503050406030204" pitchFamily="18" charset="0"/>
                              <a:ea typeface="微软雅黑" panose="020B0503020204020204" pitchFamily="34" charset="-122"/>
                            </a:rPr>
                            <m:t>𝑥</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up>
                          <m:r>
                            <a:rPr lang="en-US" altLang="zh-CN" sz="2600" b="0" i="1" smtClean="0">
                              <a:solidFill>
                                <a:prstClr val="black"/>
                              </a:solidFill>
                              <a:latin typeface="Cambria Math" panose="02040503050406030204" pitchFamily="18" charset="0"/>
                              <a:ea typeface="微软雅黑" panose="020B0503020204020204" pitchFamily="34" charset="-122"/>
                            </a:rPr>
                            <m:t>𝑛𝑒𝑤</m:t>
                          </m:r>
                        </m:sup>
                      </m:sSubSup>
                      <m:r>
                        <a:rPr lang="en-US" altLang="zh-CN" sz="2600" b="0" i="1" smtClean="0">
                          <a:solidFill>
                            <a:prstClr val="black"/>
                          </a:solidFill>
                          <a:latin typeface="Cambria Math" panose="02040503050406030204" pitchFamily="18" charset="0"/>
                          <a:ea typeface="微软雅黑" panose="020B0503020204020204" pitchFamily="34" charset="-122"/>
                        </a:rPr>
                        <m:t>=</m:t>
                      </m:r>
                      <m:sSubSup>
                        <m:sSubSupPr>
                          <m:ctrlPr>
                            <a:rPr lang="en-US" altLang="zh-CN" sz="2600" b="0" i="1" smtClean="0">
                              <a:solidFill>
                                <a:prstClr val="black"/>
                              </a:solidFill>
                              <a:latin typeface="Cambria Math" panose="02040503050406030204" pitchFamily="18" charset="0"/>
                              <a:ea typeface="微软雅黑" panose="020B0503020204020204" pitchFamily="34" charset="-122"/>
                            </a:rPr>
                          </m:ctrlPr>
                        </m:sSubSupPr>
                        <m:e>
                          <m:r>
                            <a:rPr lang="en-US" altLang="zh-CN" sz="2600" b="0" i="1" smtClean="0">
                              <a:solidFill>
                                <a:prstClr val="black"/>
                              </a:solidFill>
                              <a:latin typeface="Cambria Math" panose="02040503050406030204" pitchFamily="18" charset="0"/>
                              <a:ea typeface="微软雅黑" panose="020B0503020204020204" pitchFamily="34" charset="-122"/>
                            </a:rPr>
                            <m:t>𝛼</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up>
                          <m:r>
                            <a:rPr lang="en-US" altLang="zh-CN" sz="2600" b="0" i="1" smtClean="0">
                              <a:solidFill>
                                <a:prstClr val="black"/>
                              </a:solidFill>
                              <a:latin typeface="Cambria Math" panose="02040503050406030204" pitchFamily="18" charset="0"/>
                              <a:ea typeface="微软雅黑" panose="020B0503020204020204" pitchFamily="34" charset="-122"/>
                            </a:rPr>
                            <m:t>1</m:t>
                          </m:r>
                        </m:sup>
                      </m:sSubSup>
                      <m:r>
                        <a:rPr lang="en-US" altLang="zh-CN" sz="2600" b="0" i="1" smtClean="0">
                          <a:solidFill>
                            <a:prstClr val="black"/>
                          </a:solidFill>
                          <a:latin typeface="Cambria Math" panose="02040503050406030204" pitchFamily="18" charset="0"/>
                          <a:ea typeface="微软雅黑" panose="020B0503020204020204" pitchFamily="34" charset="-122"/>
                        </a:rPr>
                        <m:t>+</m:t>
                      </m:r>
                      <m:sSubSup>
                        <m:sSubSupPr>
                          <m:ctrlPr>
                            <a:rPr lang="en-US" altLang="zh-CN" sz="2600" b="0" i="1" smtClean="0">
                              <a:solidFill>
                                <a:prstClr val="black"/>
                              </a:solidFill>
                              <a:latin typeface="Cambria Math" panose="02040503050406030204" pitchFamily="18" charset="0"/>
                              <a:ea typeface="微软雅黑" panose="020B0503020204020204" pitchFamily="34" charset="-122"/>
                            </a:rPr>
                          </m:ctrlPr>
                        </m:sSubSupPr>
                        <m:e>
                          <m:r>
                            <a:rPr lang="en-US" altLang="zh-CN" sz="2600" b="0" i="1" smtClean="0">
                              <a:solidFill>
                                <a:prstClr val="black"/>
                              </a:solidFill>
                              <a:latin typeface="Cambria Math" panose="02040503050406030204" pitchFamily="18" charset="0"/>
                              <a:ea typeface="微软雅黑" panose="020B0503020204020204" pitchFamily="34" charset="-122"/>
                            </a:rPr>
                            <m:t>𝛼</m:t>
                          </m:r>
                        </m:e>
                        <m:sub>
                          <m:r>
                            <a:rPr lang="en-US" altLang="zh-CN" sz="2600" b="0" i="1" smtClean="0">
                              <a:solidFill>
                                <a:prstClr val="black"/>
                              </a:solidFill>
                              <a:latin typeface="Cambria Math" panose="02040503050406030204" pitchFamily="18" charset="0"/>
                              <a:ea typeface="微软雅黑" panose="020B0503020204020204" pitchFamily="34" charset="-122"/>
                            </a:rPr>
                            <m:t>𝑖</m:t>
                          </m:r>
                        </m:sub>
                        <m:sup>
                          <m:r>
                            <a:rPr lang="en-US" altLang="zh-CN" sz="2600" b="0" i="1" smtClean="0">
                              <a:solidFill>
                                <a:prstClr val="black"/>
                              </a:solidFill>
                              <a:latin typeface="Cambria Math" panose="02040503050406030204" pitchFamily="18" charset="0"/>
                              <a:ea typeface="微软雅黑" panose="020B0503020204020204" pitchFamily="34" charset="-122"/>
                            </a:rPr>
                            <m:t>2</m:t>
                          </m:r>
                        </m:sup>
                      </m:sSubSup>
                    </m:oMath>
                  </m:oMathPara>
                </a14:m>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24" name="文本框 23">
                <a:extLst>
                  <a:ext uri="{FF2B5EF4-FFF2-40B4-BE49-F238E27FC236}">
                    <a16:creationId xmlns:a16="http://schemas.microsoft.com/office/drawing/2014/main" id="{EAECFEDB-5244-4EE3-B44D-961CC80EB737}"/>
                  </a:ext>
                </a:extLst>
              </p:cNvPr>
              <p:cNvSpPr txBox="1">
                <a:spLocks noRot="1" noChangeAspect="1" noMove="1" noResize="1" noEditPoints="1" noAdjustHandles="1" noChangeArrowheads="1" noChangeShapeType="1" noTextEdit="1"/>
              </p:cNvSpPr>
              <p:nvPr/>
            </p:nvSpPr>
            <p:spPr>
              <a:xfrm>
                <a:off x="5982323" y="2735092"/>
                <a:ext cx="4814631" cy="1387816"/>
              </a:xfrm>
              <a:prstGeom prst="rect">
                <a:avLst/>
              </a:prstGeom>
              <a:blipFill>
                <a:blip r:embed="rId8"/>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103917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327408" y="464827"/>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err="1">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BiFlaG</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执行流程</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29" name="文本框 28">
                <a:extLst>
                  <a:ext uri="{FF2B5EF4-FFF2-40B4-BE49-F238E27FC236}">
                    <a16:creationId xmlns:a16="http://schemas.microsoft.com/office/drawing/2014/main" id="{9789123E-E95C-48D0-B5D2-F5793BB82D89}"/>
                  </a:ext>
                </a:extLst>
              </p:cNvPr>
              <p:cNvSpPr txBox="1"/>
              <p:nvPr/>
            </p:nvSpPr>
            <p:spPr>
              <a:xfrm>
                <a:off x="728611" y="1396486"/>
                <a:ext cx="6635825"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600" b="1"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5</a:t>
                </a: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 Bi-LSTM</a:t>
                </a:r>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：内层实体信息</a:t>
                </a:r>
                <a:r>
                  <a:rPr lang="zh-CN" altLang="en-US" sz="2600" b="1"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 </a:t>
                </a:r>
                <a14:m>
                  <m:oMath xmlns:m="http://schemas.openxmlformats.org/officeDocument/2006/math">
                    <m:r>
                      <a:rPr lang="en-US" altLang="zh-CN" sz="2600" b="1" i="1" smtClean="0">
                        <a:solidFill>
                          <a:prstClr val="black"/>
                        </a:solidFill>
                        <a:latin typeface="Cambria Math" panose="02040503050406030204" pitchFamily="18" charset="0"/>
                        <a:ea typeface="微软雅黑" panose="020B0503020204020204" pitchFamily="34" charset="-122"/>
                        <a:cs typeface="Times New Roman" panose="02020603050405020304" pitchFamily="18" charset="0"/>
                      </a:rPr>
                      <m:t>→</m:t>
                    </m:r>
                  </m:oMath>
                </a14:m>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a:t>
                </a:r>
                <a:r>
                  <a:rPr lang="zh-CN" altLang="en-US" sz="2600" b="1" noProof="0" dirty="0">
                    <a:solidFill>
                      <a:prstClr val="black"/>
                    </a:solidFill>
                    <a:latin typeface="微软雅黑" panose="020B0503020204020204" pitchFamily="34" charset="-122"/>
                    <a:ea typeface="微软雅黑" panose="020B0503020204020204" pitchFamily="34" charset="-122"/>
                  </a:rPr>
                  <a:t>外层实体</a:t>
                </a:r>
                <a:endPar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29" name="文本框 28">
                <a:extLst>
                  <a:ext uri="{FF2B5EF4-FFF2-40B4-BE49-F238E27FC236}">
                    <a16:creationId xmlns:a16="http://schemas.microsoft.com/office/drawing/2014/main" id="{9789123E-E95C-48D0-B5D2-F5793BB82D89}"/>
                  </a:ext>
                </a:extLst>
              </p:cNvPr>
              <p:cNvSpPr txBox="1">
                <a:spLocks noRot="1" noChangeAspect="1" noMove="1" noResize="1" noEditPoints="1" noAdjustHandles="1" noChangeArrowheads="1" noChangeShapeType="1" noTextEdit="1"/>
              </p:cNvSpPr>
              <p:nvPr/>
            </p:nvSpPr>
            <p:spPr>
              <a:xfrm>
                <a:off x="728611" y="1396486"/>
                <a:ext cx="6635825" cy="492443"/>
              </a:xfrm>
              <a:prstGeom prst="rect">
                <a:avLst/>
              </a:prstGeom>
              <a:blipFill>
                <a:blip r:embed="rId3"/>
                <a:stretch>
                  <a:fillRect l="-1654" t="-11111" b="-30864"/>
                </a:stretch>
              </a:blipFill>
            </p:spPr>
            <p:txBody>
              <a:bodyPr/>
              <a:lstStyle/>
              <a:p>
                <a:r>
                  <a:rPr lang="zh-CN" altLang="en-US">
                    <a:noFill/>
                  </a:rPr>
                  <a:t> </a:t>
                </a:r>
              </a:p>
            </p:txBody>
          </p:sp>
        </mc:Fallback>
      </mc:AlternateContent>
      <p:sp>
        <p:nvSpPr>
          <p:cNvPr id="22" name="文本框 21">
            <a:extLst>
              <a:ext uri="{FF2B5EF4-FFF2-40B4-BE49-F238E27FC236}">
                <a16:creationId xmlns:a16="http://schemas.microsoft.com/office/drawing/2014/main" id="{E2952224-86EE-43D5-8091-4B646EB987C6}"/>
              </a:ext>
            </a:extLst>
          </p:cNvPr>
          <p:cNvSpPr txBox="1"/>
          <p:nvPr/>
        </p:nvSpPr>
        <p:spPr>
          <a:xfrm>
            <a:off x="1441777" y="2077010"/>
            <a:ext cx="5707930" cy="4700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利用新的词向量再次进入</a:t>
            </a:r>
            <a:r>
              <a:rPr kumimoji="0" lang="en-US" altLang="zh-CN"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Bi-LSTM</a:t>
            </a:r>
            <a:r>
              <a:rPr kumimoji="0" lang="zh-CN" altLang="en-US"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模块</a:t>
            </a:r>
            <a:endParaRPr kumimoji="0" lang="en-US" altLang="zh-CN"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grpSp>
        <p:nvGrpSpPr>
          <p:cNvPr id="15" name="组合 14">
            <a:extLst>
              <a:ext uri="{FF2B5EF4-FFF2-40B4-BE49-F238E27FC236}">
                <a16:creationId xmlns:a16="http://schemas.microsoft.com/office/drawing/2014/main" id="{B418BE62-E79B-4AE9-8BBF-9ABA930DFD1C}"/>
              </a:ext>
            </a:extLst>
          </p:cNvPr>
          <p:cNvGrpSpPr/>
          <p:nvPr/>
        </p:nvGrpSpPr>
        <p:grpSpPr>
          <a:xfrm>
            <a:off x="851424" y="2905780"/>
            <a:ext cx="3023962" cy="523220"/>
            <a:chOff x="539705" y="1211817"/>
            <a:chExt cx="3023962" cy="523220"/>
          </a:xfrm>
        </p:grpSpPr>
        <p:pic>
          <p:nvPicPr>
            <p:cNvPr id="16" name="图形 15" descr="灯泡">
              <a:extLst>
                <a:ext uri="{FF2B5EF4-FFF2-40B4-BE49-F238E27FC236}">
                  <a16:creationId xmlns:a16="http://schemas.microsoft.com/office/drawing/2014/main" id="{144E050F-C028-4652-B46F-F1D5E441B33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9705" y="1311427"/>
              <a:ext cx="324000" cy="324000"/>
            </a:xfrm>
            <a:prstGeom prst="rect">
              <a:avLst/>
            </a:prstGeom>
          </p:spPr>
        </p:pic>
        <p:sp>
          <p:nvSpPr>
            <p:cNvPr id="17" name="文本框 16">
              <a:extLst>
                <a:ext uri="{FF2B5EF4-FFF2-40B4-BE49-F238E27FC236}">
                  <a16:creationId xmlns:a16="http://schemas.microsoft.com/office/drawing/2014/main" id="{9864AC15-12C1-4DF6-AC15-C6CC5DA4A3AE}"/>
                </a:ext>
              </a:extLst>
            </p:cNvPr>
            <p:cNvSpPr txBox="1"/>
            <p:nvPr/>
          </p:nvSpPr>
          <p:spPr>
            <a:xfrm>
              <a:off x="863705" y="1211817"/>
              <a:ext cx="2699962" cy="523220"/>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总结</a:t>
              </a:r>
            </a:p>
          </p:txBody>
        </p:sp>
      </p:grpSp>
      <mc:AlternateContent xmlns:mc="http://schemas.openxmlformats.org/markup-compatibility/2006" xmlns:a14="http://schemas.microsoft.com/office/drawing/2010/main">
        <mc:Choice Requires="a14">
          <p:sp>
            <p:nvSpPr>
              <p:cNvPr id="25" name="文本框 24">
                <a:extLst>
                  <a:ext uri="{FF2B5EF4-FFF2-40B4-BE49-F238E27FC236}">
                    <a16:creationId xmlns:a16="http://schemas.microsoft.com/office/drawing/2014/main" id="{A78171F8-89C7-4D73-9615-5305C6A0CC37}"/>
                  </a:ext>
                </a:extLst>
              </p:cNvPr>
              <p:cNvSpPr txBox="1"/>
              <p:nvPr/>
            </p:nvSpPr>
            <p:spPr>
              <a:xfrm>
                <a:off x="1383664" y="3493523"/>
                <a:ext cx="10808336" cy="2691699"/>
              </a:xfrm>
              <a:prstGeom prst="rect">
                <a:avLst/>
              </a:prstGeom>
              <a:noFill/>
            </p:spPr>
            <p:txBody>
              <a:bodyPr wrap="square" rtlCol="0">
                <a:spAutoFit/>
              </a:bodyPr>
              <a:lstStyle/>
              <a:p>
                <a:pPr lvl="0">
                  <a:defRPr/>
                </a:pPr>
                <a14:m>
                  <m:oMathPara xmlns:m="http://schemas.openxmlformats.org/officeDocument/2006/math">
                    <m:oMathParaPr>
                      <m:jc m:val="left"/>
                    </m:oMathParaPr>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𝐿</m:t>
                          </m:r>
                        </m:e>
                        <m:sub>
                          <m:r>
                            <a:rPr lang="en-US" altLang="zh-CN" sz="2600" b="0" i="1" smtClean="0">
                              <a:solidFill>
                                <a:prstClr val="black"/>
                              </a:solidFill>
                              <a:latin typeface="Cambria Math" panose="02040503050406030204" pitchFamily="18" charset="0"/>
                              <a:ea typeface="微软雅黑" panose="020B0503020204020204" pitchFamily="34" charset="-122"/>
                            </a:rPr>
                            <m:t>𝐵</m:t>
                          </m:r>
                          <m:r>
                            <m:rPr>
                              <m:sty m:val="p"/>
                            </m:rPr>
                            <a:rPr lang="en-US" altLang="zh-CN" sz="2600" i="1">
                              <a:solidFill>
                                <a:prstClr val="black"/>
                              </a:solidFill>
                              <a:latin typeface="Cambria Math" panose="02040503050406030204" pitchFamily="18" charset="0"/>
                              <a:ea typeface="微软雅黑" panose="020B0503020204020204" pitchFamily="34" charset="-122"/>
                            </a:rPr>
                            <m:t>i</m:t>
                          </m:r>
                          <m:r>
                            <m:rPr>
                              <m:lit/>
                            </m:rP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𝐺𝐶𝑁</m:t>
                          </m:r>
                        </m:sub>
                      </m:sSub>
                      <m:r>
                        <a:rPr lang="en-US" altLang="zh-CN" sz="2600" b="0" i="1" smtClean="0">
                          <a:solidFill>
                            <a:prstClr val="black"/>
                          </a:solidFill>
                          <a:latin typeface="Cambria Math" panose="02040503050406030204" pitchFamily="18" charset="0"/>
                          <a:ea typeface="微软雅黑" panose="020B0503020204020204" pitchFamily="34" charset="-122"/>
                        </a:rPr>
                        <m:t>=−</m:t>
                      </m:r>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r>
                            <a:rPr lang="en-US" altLang="zh-CN" sz="2600" b="0" i="1" smtClean="0">
                              <a:solidFill>
                                <a:prstClr val="black"/>
                              </a:solidFill>
                              <a:latin typeface="Cambria Math" panose="02040503050406030204" pitchFamily="18" charset="0"/>
                              <a:ea typeface="微软雅黑" panose="020B0503020204020204" pitchFamily="34" charset="-122"/>
                            </a:rPr>
                            <m:t>∑</m:t>
                          </m:r>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acc>
                                    <m:accPr>
                                      <m:chr m:val="̂"/>
                                      <m:ctrlPr>
                                        <a:rPr lang="en-US" altLang="zh-CN" sz="2600" b="0" i="1" smtClean="0">
                                          <a:solidFill>
                                            <a:prstClr val="black"/>
                                          </a:solidFill>
                                          <a:latin typeface="Cambria Math" panose="02040503050406030204" pitchFamily="18" charset="0"/>
                                          <a:ea typeface="微软雅黑" panose="020B0503020204020204" pitchFamily="34" charset="-122"/>
                                        </a:rPr>
                                      </m:ctrlPr>
                                    </m:accPr>
                                    <m:e>
                                      <m:r>
                                        <a:rPr lang="en-US" altLang="zh-CN" sz="2600" b="0" i="1" smtClean="0">
                                          <a:solidFill>
                                            <a:prstClr val="black"/>
                                          </a:solidFill>
                                          <a:latin typeface="Cambria Math" panose="02040503050406030204" pitchFamily="18" charset="0"/>
                                          <a:ea typeface="微软雅黑" panose="020B0503020204020204" pitchFamily="34" charset="-122"/>
                                        </a:rPr>
                                        <m:t>𝑀</m:t>
                                      </m:r>
                                    </m:e>
                                  </m:acc>
                                </m:e>
                                <m:sub>
                                  <m:r>
                                    <a:rPr lang="en-US" altLang="zh-CN" sz="2600" b="0" i="1" smtClean="0">
                                      <a:solidFill>
                                        <a:prstClr val="black"/>
                                      </a:solidFill>
                                      <a:latin typeface="Cambria Math" panose="02040503050406030204" pitchFamily="18" charset="0"/>
                                      <a:ea typeface="微软雅黑" panose="020B0503020204020204" pitchFamily="34" charset="-122"/>
                                    </a:rPr>
                                    <m:t>𝑖𝑗</m:t>
                                  </m:r>
                                </m:sub>
                              </m:sSub>
                              <m:func>
                                <m:funcPr>
                                  <m:ctrlPr>
                                    <a:rPr lang="en-US" altLang="zh-CN" sz="2600" b="0" i="1" smtClean="0">
                                      <a:solidFill>
                                        <a:prstClr val="black"/>
                                      </a:solidFill>
                                      <a:latin typeface="Cambria Math" panose="02040503050406030204" pitchFamily="18" charset="0"/>
                                      <a:ea typeface="微软雅黑" panose="020B0503020204020204" pitchFamily="34" charset="-122"/>
                                    </a:rPr>
                                  </m:ctrlPr>
                                </m:funcPr>
                                <m:fName>
                                  <m:r>
                                    <m:rPr>
                                      <m:sty m:val="p"/>
                                    </m:rPr>
                                    <a:rPr lang="en-US" altLang="zh-CN" sz="2600" b="0" i="0" smtClean="0">
                                      <a:solidFill>
                                        <a:prstClr val="black"/>
                                      </a:solidFill>
                                      <a:latin typeface="Cambria Math" panose="02040503050406030204" pitchFamily="18" charset="0"/>
                                      <a:ea typeface="微软雅黑" panose="020B0503020204020204" pitchFamily="34" charset="-122"/>
                                    </a:rPr>
                                    <m:t>log</m:t>
                                  </m:r>
                                </m:fName>
                                <m:e>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𝑀</m:t>
                                          </m:r>
                                        </m:e>
                                        <m:sub>
                                          <m:r>
                                            <a:rPr lang="en-US" altLang="zh-CN" sz="2600" b="0" i="1" smtClean="0">
                                              <a:solidFill>
                                                <a:prstClr val="black"/>
                                              </a:solidFill>
                                              <a:latin typeface="Cambria Math" panose="02040503050406030204" pitchFamily="18" charset="0"/>
                                              <a:ea typeface="微软雅黑" panose="020B0503020204020204" pitchFamily="34" charset="-122"/>
                                            </a:rPr>
                                            <m:t>𝑖𝑗</m:t>
                                          </m:r>
                                        </m:sub>
                                      </m:sSub>
                                    </m:e>
                                  </m:d>
                                  <m: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𝐼</m:t>
                                  </m:r>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r>
                                        <a:rPr lang="en-US" altLang="zh-CN" sz="2600" b="0" i="1" smtClean="0">
                                          <a:solidFill>
                                            <a:prstClr val="black"/>
                                          </a:solidFill>
                                          <a:latin typeface="Cambria Math" panose="02040503050406030204" pitchFamily="18" charset="0"/>
                                          <a:ea typeface="微软雅黑" panose="020B0503020204020204" pitchFamily="34" charset="-122"/>
                                        </a:rPr>
                                        <m:t>𝑂</m:t>
                                      </m:r>
                                    </m:e>
                                  </m:d>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𝜆</m:t>
                                      </m:r>
                                    </m:e>
                                    <m:sub>
                                      <m:r>
                                        <a:rPr lang="en-US" altLang="zh-CN" sz="2600" b="0" i="1" smtClean="0">
                                          <a:solidFill>
                                            <a:prstClr val="black"/>
                                          </a:solidFill>
                                          <a:latin typeface="Cambria Math" panose="02040503050406030204" pitchFamily="18" charset="0"/>
                                          <a:ea typeface="微软雅黑" panose="020B0503020204020204" pitchFamily="34" charset="-122"/>
                                        </a:rPr>
                                        <m:t>1</m:t>
                                      </m:r>
                                    </m:sub>
                                  </m:sSub>
                                  <m:r>
                                    <a:rPr lang="en-US" altLang="zh-CN" sz="2600" b="0" i="1" smtClean="0">
                                      <a:solidFill>
                                        <a:prstClr val="black"/>
                                      </a:solidFill>
                                      <a:latin typeface="Cambria Math" panose="02040503050406030204" pitchFamily="18" charset="0"/>
                                      <a:ea typeface="微软雅黑" panose="020B0503020204020204" pitchFamily="34" charset="-122"/>
                                    </a:rPr>
                                    <m:t>⋅∑</m:t>
                                  </m:r>
                                  <m:d>
                                    <m:dPr>
                                      <m:begChr m:val="（"/>
                                      <m:endChr m:val="）"/>
                                      <m:ctrlPr>
                                        <a:rPr lang="zh-CN" altLang="en-US" sz="2600" b="0" i="1" smtClean="0">
                                          <a:solidFill>
                                            <a:prstClr val="black"/>
                                          </a:solidFill>
                                          <a:latin typeface="Cambria Math" panose="02040503050406030204" pitchFamily="18" charset="0"/>
                                          <a:ea typeface="微软雅黑" panose="020B0503020204020204" pitchFamily="34" charset="-122"/>
                                        </a:rPr>
                                      </m:ctrlPr>
                                    </m:d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acc>
                                            <m:accPr>
                                              <m:chr m:val="̂"/>
                                              <m:ctrlPr>
                                                <a:rPr lang="en-US" altLang="zh-CN" sz="2600" b="0" i="1" smtClean="0">
                                                  <a:solidFill>
                                                    <a:prstClr val="black"/>
                                                  </a:solidFill>
                                                  <a:latin typeface="Cambria Math" panose="02040503050406030204" pitchFamily="18" charset="0"/>
                                                  <a:ea typeface="微软雅黑" panose="020B0503020204020204" pitchFamily="34" charset="-122"/>
                                                </a:rPr>
                                              </m:ctrlPr>
                                            </m:accPr>
                                            <m:e>
                                              <m:r>
                                                <a:rPr lang="en-US" altLang="zh-CN" sz="2600" b="0" i="1" smtClean="0">
                                                  <a:solidFill>
                                                    <a:prstClr val="black"/>
                                                  </a:solidFill>
                                                  <a:latin typeface="Cambria Math" panose="02040503050406030204" pitchFamily="18" charset="0"/>
                                                  <a:ea typeface="微软雅黑" panose="020B0503020204020204" pitchFamily="34" charset="-122"/>
                                                </a:rPr>
                                                <m:t>𝑀</m:t>
                                              </m:r>
                                            </m:e>
                                          </m:acc>
                                        </m:e>
                                        <m:sub>
                                          <m:r>
                                            <a:rPr lang="en-US" altLang="zh-CN" sz="2600" b="0" i="1" smtClean="0">
                                              <a:solidFill>
                                                <a:prstClr val="black"/>
                                              </a:solidFill>
                                              <a:latin typeface="Cambria Math" panose="02040503050406030204" pitchFamily="18" charset="0"/>
                                              <a:ea typeface="微软雅黑" panose="020B0503020204020204" pitchFamily="34" charset="-122"/>
                                            </a:rPr>
                                            <m:t>𝑖𝑗</m:t>
                                          </m:r>
                                        </m:sub>
                                      </m:sSub>
                                      <m:func>
                                        <m:funcPr>
                                          <m:ctrlPr>
                                            <a:rPr lang="en-US" altLang="zh-CN" sz="2600" b="0" i="1" smtClean="0">
                                              <a:solidFill>
                                                <a:prstClr val="black"/>
                                              </a:solidFill>
                                              <a:latin typeface="Cambria Math" panose="02040503050406030204" pitchFamily="18" charset="0"/>
                                              <a:ea typeface="微软雅黑" panose="020B0503020204020204" pitchFamily="34" charset="-122"/>
                                            </a:rPr>
                                          </m:ctrlPr>
                                        </m:funcPr>
                                        <m:fName>
                                          <m:r>
                                            <m:rPr>
                                              <m:sty m:val="p"/>
                                            </m:rPr>
                                            <a:rPr lang="en-US" altLang="zh-CN" sz="2600" b="0" i="0" smtClean="0">
                                              <a:solidFill>
                                                <a:prstClr val="black"/>
                                              </a:solidFill>
                                              <a:latin typeface="Cambria Math" panose="02040503050406030204" pitchFamily="18" charset="0"/>
                                              <a:ea typeface="微软雅黑" panose="020B0503020204020204" pitchFamily="34" charset="-122"/>
                                            </a:rPr>
                                            <m:t>log</m:t>
                                          </m:r>
                                        </m:fName>
                                        <m:e>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𝑀</m:t>
                                                  </m:r>
                                                </m:e>
                                                <m:sub>
                                                  <m:r>
                                                    <a:rPr lang="en-US" altLang="zh-CN" sz="2600" b="0" i="1" smtClean="0">
                                                      <a:solidFill>
                                                        <a:prstClr val="black"/>
                                                      </a:solidFill>
                                                      <a:latin typeface="Cambria Math" panose="02040503050406030204" pitchFamily="18" charset="0"/>
                                                      <a:ea typeface="微软雅黑" panose="020B0503020204020204" pitchFamily="34" charset="-122"/>
                                                    </a:rPr>
                                                    <m:t>𝑖𝑗</m:t>
                                                  </m:r>
                                                </m:sub>
                                              </m:sSub>
                                            </m:e>
                                          </m:d>
                                          <m:r>
                                            <a:rPr lang="en-US" altLang="zh-CN" sz="2600" b="0" i="1" smtClean="0">
                                              <a:solidFill>
                                                <a:prstClr val="black"/>
                                              </a:solidFill>
                                              <a:latin typeface="Cambria Math" panose="02040503050406030204" pitchFamily="18" charset="0"/>
                                              <a:ea typeface="微软雅黑" panose="020B0503020204020204" pitchFamily="34" charset="-122"/>
                                            </a:rPr>
                                            <m:t>⋅</m:t>
                                          </m:r>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r>
                                                <a:rPr lang="en-US" altLang="zh-CN" sz="2600" b="0" i="1" smtClean="0">
                                                  <a:solidFill>
                                                    <a:prstClr val="black"/>
                                                  </a:solidFill>
                                                  <a:latin typeface="Cambria Math" panose="02040503050406030204" pitchFamily="18" charset="0"/>
                                                  <a:ea typeface="微软雅黑" panose="020B0503020204020204" pitchFamily="34" charset="-122"/>
                                                </a:rPr>
                                                <m:t>1−</m:t>
                                              </m:r>
                                              <m:r>
                                                <a:rPr lang="en-US" altLang="zh-CN" sz="2600" b="0" i="1" smtClean="0">
                                                  <a:solidFill>
                                                    <a:prstClr val="black"/>
                                                  </a:solidFill>
                                                  <a:latin typeface="Cambria Math" panose="02040503050406030204" pitchFamily="18" charset="0"/>
                                                  <a:ea typeface="微软雅黑" panose="020B0503020204020204" pitchFamily="34" charset="-122"/>
                                                </a:rPr>
                                                <m:t>𝐼</m:t>
                                              </m:r>
                                              <m:d>
                                                <m:dPr>
                                                  <m:ctrlPr>
                                                    <a:rPr lang="en-US" altLang="zh-CN" sz="2600" b="0" i="1" smtClean="0">
                                                      <a:solidFill>
                                                        <a:prstClr val="black"/>
                                                      </a:solidFill>
                                                      <a:latin typeface="Cambria Math" panose="02040503050406030204" pitchFamily="18" charset="0"/>
                                                      <a:ea typeface="微软雅黑" panose="020B0503020204020204" pitchFamily="34" charset="-122"/>
                                                    </a:rPr>
                                                  </m:ctrlPr>
                                                </m:dPr>
                                                <m:e>
                                                  <m:r>
                                                    <a:rPr lang="en-US" altLang="zh-CN" sz="2600" b="0" i="1" smtClean="0">
                                                      <a:solidFill>
                                                        <a:prstClr val="black"/>
                                                      </a:solidFill>
                                                      <a:latin typeface="Cambria Math" panose="02040503050406030204" pitchFamily="18" charset="0"/>
                                                      <a:ea typeface="微软雅黑" panose="020B0503020204020204" pitchFamily="34" charset="-122"/>
                                                    </a:rPr>
                                                    <m:t>𝑂</m:t>
                                                  </m:r>
                                                </m:e>
                                              </m:d>
                                            </m:e>
                                          </m:d>
                                        </m:e>
                                      </m:func>
                                    </m:e>
                                  </m:d>
                                </m:e>
                              </m:func>
                            </m:e>
                          </m:d>
                        </m:e>
                      </m:d>
                    </m:oMath>
                  </m:oMathPara>
                </a14:m>
                <a:endParaRPr lang="en-US" altLang="zh-CN" sz="2600" b="0" dirty="0">
                  <a:solidFill>
                    <a:prstClr val="black"/>
                  </a:solidFill>
                  <a:latin typeface="微软雅黑" panose="020B0503020204020204" pitchFamily="34" charset="-122"/>
                  <a:ea typeface="微软雅黑" panose="020B0503020204020204" pitchFamily="34" charset="-122"/>
                </a:endParaRPr>
              </a:p>
              <a:p>
                <a:pPr>
                  <a:defRPr/>
                </a:pPr>
                <a14:m>
                  <m:oMathPara xmlns:m="http://schemas.openxmlformats.org/officeDocument/2006/math">
                    <m:oMathParaPr>
                      <m:jc m:val="left"/>
                    </m:oMathParaPr>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𝐿</m:t>
                          </m:r>
                        </m:e>
                        <m:sub>
                          <m:r>
                            <m:rPr>
                              <m:sty m:val="p"/>
                            </m:rPr>
                            <a:rPr lang="en-US" altLang="zh-CN" sz="2600" i="1">
                              <a:solidFill>
                                <a:prstClr val="black"/>
                              </a:solidFill>
                              <a:latin typeface="Cambria Math" panose="02040503050406030204" pitchFamily="18" charset="0"/>
                              <a:ea typeface="微软雅黑" panose="020B0503020204020204" pitchFamily="34" charset="-122"/>
                            </a:rPr>
                            <m:t>Bi</m:t>
                          </m:r>
                          <m:r>
                            <m:rPr>
                              <m:lit/>
                            </m:rP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𝐿𝑆𝑇𝑀</m:t>
                          </m:r>
                        </m:sub>
                      </m:sSub>
                      <m: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𝐶𝑅</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𝐹</m:t>
                          </m:r>
                        </m:e>
                        <m:sub>
                          <m:r>
                            <a:rPr lang="en-US" altLang="zh-CN" sz="2600" b="0" i="1" smtClean="0">
                              <a:solidFill>
                                <a:prstClr val="black"/>
                              </a:solidFill>
                              <a:latin typeface="Cambria Math" panose="02040503050406030204" pitchFamily="18" charset="0"/>
                              <a:ea typeface="微软雅黑" panose="020B0503020204020204" pitchFamily="34" charset="-122"/>
                            </a:rPr>
                            <m:t>𝑋</m:t>
                          </m:r>
                        </m:sub>
                      </m:sSub>
                      <m: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𝐶𝑅</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𝐹</m:t>
                          </m:r>
                        </m:e>
                        <m:sub>
                          <m:sSup>
                            <m:sSupPr>
                              <m:ctrlPr>
                                <a:rPr lang="en-US" altLang="zh-CN" sz="2600" b="0" i="1" smtClean="0">
                                  <a:solidFill>
                                    <a:prstClr val="black"/>
                                  </a:solidFill>
                                  <a:latin typeface="Cambria Math" panose="02040503050406030204" pitchFamily="18" charset="0"/>
                                  <a:ea typeface="微软雅黑" panose="020B0503020204020204" pitchFamily="34" charset="-122"/>
                                </a:rPr>
                              </m:ctrlPr>
                            </m:sSupPr>
                            <m:e>
                              <m:r>
                                <a:rPr lang="en-US" altLang="zh-CN" sz="2600" b="0" i="1" smtClean="0">
                                  <a:solidFill>
                                    <a:prstClr val="black"/>
                                  </a:solidFill>
                                  <a:latin typeface="Cambria Math" panose="02040503050406030204" pitchFamily="18" charset="0"/>
                                  <a:ea typeface="微软雅黑" panose="020B0503020204020204" pitchFamily="34" charset="-122"/>
                                </a:rPr>
                                <m:t>𝑋</m:t>
                              </m:r>
                            </m:e>
                            <m:sup>
                              <m:r>
                                <a:rPr lang="en-US" altLang="zh-CN" sz="2600" b="0" i="1" smtClean="0">
                                  <a:solidFill>
                                    <a:prstClr val="black"/>
                                  </a:solidFill>
                                  <a:latin typeface="Cambria Math" panose="02040503050406030204" pitchFamily="18" charset="0"/>
                                  <a:ea typeface="微软雅黑" panose="020B0503020204020204" pitchFamily="34" charset="-122"/>
                                </a:rPr>
                                <m:t>𝑛𝑒𝑤</m:t>
                              </m:r>
                            </m:sup>
                          </m:sSup>
                        </m:sub>
                      </m:sSub>
                    </m:oMath>
                  </m:oMathPara>
                </a14:m>
                <a:endParaRPr lang="en-US" altLang="zh-CN" sz="2600" b="0" dirty="0">
                  <a:solidFill>
                    <a:prstClr val="black"/>
                  </a:solidFill>
                  <a:latin typeface="微软雅黑" panose="020B0503020204020204" pitchFamily="34" charset="-122"/>
                  <a:ea typeface="微软雅黑" panose="020B0503020204020204" pitchFamily="34" charset="-122"/>
                </a:endParaRPr>
              </a:p>
              <a:p>
                <a:pPr>
                  <a:defRPr/>
                </a:pPr>
                <a:endParaRPr lang="en-US" altLang="zh-CN" sz="2600" dirty="0">
                  <a:solidFill>
                    <a:prstClr val="black"/>
                  </a:solidFill>
                  <a:latin typeface="微软雅黑" panose="020B0503020204020204" pitchFamily="34" charset="-122"/>
                  <a:ea typeface="微软雅黑" panose="020B0503020204020204" pitchFamily="34" charset="-122"/>
                </a:endParaRPr>
              </a:p>
              <a:p>
                <a:pPr>
                  <a:defRPr/>
                </a:pPr>
                <a14:m>
                  <m:oMathPara xmlns:m="http://schemas.openxmlformats.org/officeDocument/2006/math">
                    <m:oMathParaPr>
                      <m:jc m:val="left"/>
                    </m:oMathParaPr>
                    <m:oMath xmlns:m="http://schemas.openxmlformats.org/officeDocument/2006/math">
                      <m:r>
                        <a:rPr lang="en-US" altLang="zh-CN" sz="2600" b="0" i="1" smtClean="0">
                          <a:solidFill>
                            <a:prstClr val="black"/>
                          </a:solidFill>
                          <a:latin typeface="Cambria Math" panose="02040503050406030204" pitchFamily="18" charset="0"/>
                          <a:ea typeface="微软雅黑" panose="020B0503020204020204" pitchFamily="34" charset="-122"/>
                        </a:rPr>
                        <m:t>𝐿</m:t>
                      </m:r>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𝐿</m:t>
                          </m:r>
                        </m:e>
                        <m:sub>
                          <m:r>
                            <a:rPr lang="en-US" altLang="zh-CN" sz="2600" b="0" i="1" smtClean="0">
                              <a:solidFill>
                                <a:prstClr val="black"/>
                              </a:solidFill>
                              <a:latin typeface="Cambria Math" panose="02040503050406030204" pitchFamily="18" charset="0"/>
                              <a:ea typeface="微软雅黑" panose="020B0503020204020204" pitchFamily="34" charset="-122"/>
                            </a:rPr>
                            <m:t>𝐵𝑖</m:t>
                          </m:r>
                          <m:r>
                            <m:rPr>
                              <m:lit/>
                            </m:rP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𝐿𝑆𝑇𝑀</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𝜆</m:t>
                          </m:r>
                        </m:e>
                        <m:sub>
                          <m:r>
                            <a:rPr lang="en-US" altLang="zh-CN" sz="2600" b="0" i="1" smtClean="0">
                              <a:solidFill>
                                <a:prstClr val="black"/>
                              </a:solidFill>
                              <a:latin typeface="Cambria Math" panose="02040503050406030204" pitchFamily="18" charset="0"/>
                              <a:ea typeface="微软雅黑" panose="020B0503020204020204" pitchFamily="34" charset="-122"/>
                            </a:rPr>
                            <m:t>2</m:t>
                          </m:r>
                        </m:sub>
                      </m:sSub>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𝐿</m:t>
                          </m:r>
                        </m:e>
                        <m:sub>
                          <m:r>
                            <a:rPr lang="en-US" altLang="zh-CN" sz="2600" b="0" i="1" smtClean="0">
                              <a:solidFill>
                                <a:prstClr val="black"/>
                              </a:solidFill>
                              <a:latin typeface="Cambria Math" panose="02040503050406030204" pitchFamily="18" charset="0"/>
                              <a:ea typeface="微软雅黑" panose="020B0503020204020204" pitchFamily="34" charset="-122"/>
                            </a:rPr>
                            <m:t>𝐵𝑖</m:t>
                          </m:r>
                          <m:r>
                            <m:rPr>
                              <m:lit/>
                            </m:rPr>
                            <a:rPr lang="en-US" altLang="zh-CN" sz="2600" b="0" i="1" smtClean="0">
                              <a:solidFill>
                                <a:prstClr val="black"/>
                              </a:solidFill>
                              <a:latin typeface="Cambria Math" panose="02040503050406030204" pitchFamily="18" charset="0"/>
                              <a:ea typeface="微软雅黑" panose="020B0503020204020204" pitchFamily="34" charset="-122"/>
                            </a:rPr>
                            <m:t>−</m:t>
                          </m:r>
                          <m:r>
                            <a:rPr lang="en-US" altLang="zh-CN" sz="2600" b="0" i="1" smtClean="0">
                              <a:solidFill>
                                <a:prstClr val="black"/>
                              </a:solidFill>
                              <a:latin typeface="Cambria Math" panose="02040503050406030204" pitchFamily="18" charset="0"/>
                              <a:ea typeface="微软雅黑" panose="020B0503020204020204" pitchFamily="34" charset="-122"/>
                            </a:rPr>
                            <m:t>𝐺𝐶𝑁</m:t>
                          </m:r>
                        </m:sub>
                      </m:sSub>
                    </m:oMath>
                  </m:oMathPara>
                </a14:m>
                <a:endParaRPr lang="en-US" altLang="zh-CN" sz="2600" b="0" dirty="0">
                  <a:solidFill>
                    <a:prstClr val="black"/>
                  </a:solidFill>
                  <a:latin typeface="微软雅黑" panose="020B0503020204020204" pitchFamily="34" charset="-122"/>
                  <a:ea typeface="微软雅黑" panose="020B0503020204020204" pitchFamily="34" charset="-122"/>
                </a:endParaRPr>
              </a:p>
              <a:p>
                <a:pPr>
                  <a:defRPr/>
                </a:pPr>
                <a:endParaRPr lang="en-US" altLang="zh-CN" sz="2600" dirty="0">
                  <a:solidFill>
                    <a:prstClr val="black"/>
                  </a:solidFill>
                  <a:latin typeface="微软雅黑" panose="020B0503020204020204" pitchFamily="34" charset="-122"/>
                  <a:ea typeface="微软雅黑" panose="020B0503020204020204" pitchFamily="34" charset="-122"/>
                </a:endParaRPr>
              </a:p>
              <a:p>
                <a:pPr>
                  <a:defRPr/>
                </a:pPr>
                <a14:m>
                  <m:oMath xmlns:m="http://schemas.openxmlformats.org/officeDocument/2006/math">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𝜆</m:t>
                        </m:r>
                      </m:e>
                      <m:sub>
                        <m:r>
                          <a:rPr lang="en-US" altLang="zh-CN" sz="2600" b="0" i="1" smtClean="0">
                            <a:solidFill>
                              <a:prstClr val="black"/>
                            </a:solidFill>
                            <a:latin typeface="Cambria Math" panose="02040503050406030204" pitchFamily="18" charset="0"/>
                            <a:ea typeface="微软雅黑" panose="020B0503020204020204" pitchFamily="34" charset="-122"/>
                          </a:rPr>
                          <m:t>1</m:t>
                        </m:r>
                      </m:sub>
                    </m:sSub>
                    <m:r>
                      <a:rPr lang="en-US" altLang="zh-CN" sz="2600" b="0" i="1" smtClean="0">
                        <a:solidFill>
                          <a:prstClr val="black"/>
                        </a:solidFill>
                        <a:latin typeface="Cambria Math" panose="02040503050406030204" pitchFamily="18" charset="0"/>
                        <a:ea typeface="微软雅黑" panose="020B0503020204020204" pitchFamily="34" charset="-122"/>
                      </a:rPr>
                      <m:t>=</m:t>
                    </m:r>
                    <m:sSub>
                      <m:sSubPr>
                        <m:ctrlPr>
                          <a:rPr lang="en-US" altLang="zh-CN" sz="2600" b="0" i="1" smtClean="0">
                            <a:solidFill>
                              <a:prstClr val="black"/>
                            </a:solidFill>
                            <a:latin typeface="Cambria Math" panose="02040503050406030204" pitchFamily="18" charset="0"/>
                            <a:ea typeface="微软雅黑" panose="020B0503020204020204" pitchFamily="34" charset="-122"/>
                          </a:rPr>
                        </m:ctrlPr>
                      </m:sSubPr>
                      <m:e>
                        <m:r>
                          <a:rPr lang="en-US" altLang="zh-CN" sz="2600" b="0" i="1" smtClean="0">
                            <a:solidFill>
                              <a:prstClr val="black"/>
                            </a:solidFill>
                            <a:latin typeface="Cambria Math" panose="02040503050406030204" pitchFamily="18" charset="0"/>
                            <a:ea typeface="微软雅黑" panose="020B0503020204020204" pitchFamily="34" charset="-122"/>
                          </a:rPr>
                          <m:t>𝜆</m:t>
                        </m:r>
                      </m:e>
                      <m:sub>
                        <m:r>
                          <a:rPr lang="en-US" altLang="zh-CN" sz="2600" b="0" i="1" smtClean="0">
                            <a:solidFill>
                              <a:prstClr val="black"/>
                            </a:solidFill>
                            <a:latin typeface="Cambria Math" panose="02040503050406030204" pitchFamily="18" charset="0"/>
                            <a:ea typeface="微软雅黑" panose="020B0503020204020204" pitchFamily="34" charset="-122"/>
                          </a:rPr>
                          <m:t>2</m:t>
                        </m:r>
                      </m:sub>
                    </m:sSub>
                    <m:r>
                      <a:rPr lang="en-US" altLang="zh-CN" sz="2600" b="0" i="1" smtClean="0">
                        <a:solidFill>
                          <a:prstClr val="black"/>
                        </a:solidFill>
                        <a:latin typeface="Cambria Math" panose="02040503050406030204" pitchFamily="18" charset="0"/>
                        <a:ea typeface="微软雅黑" panose="020B0503020204020204" pitchFamily="34" charset="-122"/>
                      </a:rPr>
                      <m:t>=1.5</m:t>
                    </m:r>
                    <m:r>
                      <a:rPr lang="zh-CN" altLang="en-US" sz="2600" i="1">
                        <a:solidFill>
                          <a:prstClr val="black"/>
                        </a:solidFill>
                        <a:latin typeface="Cambria Math" panose="02040503050406030204" pitchFamily="18" charset="0"/>
                        <a:ea typeface="微软雅黑" panose="020B0503020204020204" pitchFamily="34" charset="-122"/>
                      </a:rPr>
                      <m:t>（</m:t>
                    </m:r>
                  </m:oMath>
                </a14:m>
                <a:r>
                  <a:rPr lang="zh-CN" altLang="en-US" sz="2600" b="0" dirty="0">
                    <a:solidFill>
                      <a:prstClr val="black"/>
                    </a:solidFill>
                    <a:latin typeface="微软雅黑" panose="020B0503020204020204" pitchFamily="34" charset="-122"/>
                    <a:ea typeface="微软雅黑" panose="020B0503020204020204" pitchFamily="34" charset="-122"/>
                  </a:rPr>
                  <a:t>手动设置的）</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25" name="文本框 24">
                <a:extLst>
                  <a:ext uri="{FF2B5EF4-FFF2-40B4-BE49-F238E27FC236}">
                    <a16:creationId xmlns:a16="http://schemas.microsoft.com/office/drawing/2014/main" id="{A78171F8-89C7-4D73-9615-5305C6A0CC37}"/>
                  </a:ext>
                </a:extLst>
              </p:cNvPr>
              <p:cNvSpPr txBox="1">
                <a:spLocks noRot="1" noChangeAspect="1" noMove="1" noResize="1" noEditPoints="1" noAdjustHandles="1" noChangeArrowheads="1" noChangeShapeType="1" noTextEdit="1"/>
              </p:cNvSpPr>
              <p:nvPr/>
            </p:nvSpPr>
            <p:spPr>
              <a:xfrm>
                <a:off x="1383664" y="3493523"/>
                <a:ext cx="10808336" cy="2691699"/>
              </a:xfrm>
              <a:prstGeom prst="rect">
                <a:avLst/>
              </a:prstGeom>
              <a:blipFill>
                <a:blip r:embed="rId6"/>
                <a:stretch>
                  <a:fillRect b="-475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426719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327408" y="464827"/>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err="1">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BiFlaG</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实验</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pic>
        <p:nvPicPr>
          <p:cNvPr id="2" name="图片 1">
            <a:extLst>
              <a:ext uri="{FF2B5EF4-FFF2-40B4-BE49-F238E27FC236}">
                <a16:creationId xmlns:a16="http://schemas.microsoft.com/office/drawing/2014/main" id="{D1436526-FD09-45FA-BDAB-A44D4F506999}"/>
              </a:ext>
            </a:extLst>
          </p:cNvPr>
          <p:cNvPicPr>
            <a:picLocks noChangeAspect="1"/>
          </p:cNvPicPr>
          <p:nvPr/>
        </p:nvPicPr>
        <p:blipFill>
          <a:blip r:embed="rId3"/>
          <a:stretch>
            <a:fillRect/>
          </a:stretch>
        </p:blipFill>
        <p:spPr>
          <a:xfrm>
            <a:off x="4213967" y="1284042"/>
            <a:ext cx="7157182" cy="5261995"/>
          </a:xfrm>
          <a:prstGeom prst="rect">
            <a:avLst/>
          </a:prstGeom>
        </p:spPr>
      </p:pic>
      <p:sp>
        <p:nvSpPr>
          <p:cNvPr id="3" name="矩形 2">
            <a:extLst>
              <a:ext uri="{FF2B5EF4-FFF2-40B4-BE49-F238E27FC236}">
                <a16:creationId xmlns:a16="http://schemas.microsoft.com/office/drawing/2014/main" id="{3E2CDAED-DFCA-464A-B135-7D5D39607B07}"/>
              </a:ext>
            </a:extLst>
          </p:cNvPr>
          <p:cNvSpPr/>
          <p:nvPr/>
        </p:nvSpPr>
        <p:spPr>
          <a:xfrm>
            <a:off x="4466492" y="2053883"/>
            <a:ext cx="2173459" cy="393895"/>
          </a:xfrm>
          <a:prstGeom prst="rect">
            <a:avLst/>
          </a:prstGeom>
          <a:noFill/>
          <a:ln w="19050">
            <a:solidFill>
              <a:srgbClr val="FF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E96CA78E-BCB1-404A-8CFF-934530176799}"/>
              </a:ext>
            </a:extLst>
          </p:cNvPr>
          <p:cNvSpPr/>
          <p:nvPr/>
        </p:nvSpPr>
        <p:spPr>
          <a:xfrm>
            <a:off x="4466492" y="4179212"/>
            <a:ext cx="2173459" cy="393895"/>
          </a:xfrm>
          <a:prstGeom prst="rect">
            <a:avLst/>
          </a:prstGeom>
          <a:noFill/>
          <a:ln w="19050">
            <a:solidFill>
              <a:srgbClr val="FF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18" name="文本框 17">
                <a:extLst>
                  <a:ext uri="{FF2B5EF4-FFF2-40B4-BE49-F238E27FC236}">
                    <a16:creationId xmlns:a16="http://schemas.microsoft.com/office/drawing/2014/main" id="{C21A58AF-64F8-4433-B463-F726BC64087A}"/>
                  </a:ext>
                </a:extLst>
              </p:cNvPr>
              <p:cNvSpPr txBox="1"/>
              <p:nvPr/>
            </p:nvSpPr>
            <p:spPr>
              <a:xfrm>
                <a:off x="89194" y="2004608"/>
                <a:ext cx="4278582" cy="492443"/>
              </a:xfrm>
              <a:prstGeom prst="rect">
                <a:avLst/>
              </a:prstGeom>
              <a:noFill/>
            </p:spPr>
            <p:txBody>
              <a:bodyPr wrap="square" rtlCol="0">
                <a:spAutoFit/>
              </a:bodyPr>
              <a:lstStyle/>
              <a:p>
                <a:pPr lvl="0">
                  <a:defRPr/>
                </a:pPr>
                <a:r>
                  <a:rPr lang="zh-CN" altLang="en-US" sz="2600" b="0" dirty="0">
                    <a:solidFill>
                      <a:prstClr val="black"/>
                    </a:solidFill>
                    <a:latin typeface="微软雅黑" panose="020B0503020204020204" pitchFamily="34" charset="-122"/>
                    <a:ea typeface="微软雅黑" panose="020B0503020204020204" pitchFamily="34" charset="-122"/>
                  </a:rPr>
                  <a:t>外层实体信息 </a:t>
                </a:r>
                <a14:m>
                  <m:oMath xmlns:m="http://schemas.openxmlformats.org/officeDocument/2006/math">
                    <m:r>
                      <a:rPr lang="en-US" altLang="zh-CN" sz="2600" b="0" i="1" smtClean="0">
                        <a:solidFill>
                          <a:prstClr val="black"/>
                        </a:solidFill>
                        <a:latin typeface="Cambria Math" panose="02040503050406030204" pitchFamily="18" charset="0"/>
                        <a:ea typeface="微软雅黑" panose="020B0503020204020204" pitchFamily="34" charset="-122"/>
                      </a:rPr>
                      <m:t>→</m:t>
                    </m:r>
                  </m:oMath>
                </a14:m>
                <a:r>
                  <a:rPr lang="en-US" altLang="zh-CN" sz="2600" b="0" dirty="0">
                    <a:solidFill>
                      <a:prstClr val="black"/>
                    </a:solidFill>
                    <a:latin typeface="微软雅黑" panose="020B0503020204020204" pitchFamily="34" charset="-122"/>
                    <a:ea typeface="微软雅黑" panose="020B0503020204020204" pitchFamily="34" charset="-122"/>
                  </a:rPr>
                  <a:t> </a:t>
                </a:r>
                <a:r>
                  <a:rPr lang="zh-CN" altLang="en-US" sz="2600" b="0" dirty="0">
                    <a:solidFill>
                      <a:prstClr val="black"/>
                    </a:solidFill>
                    <a:latin typeface="微软雅黑" panose="020B0503020204020204" pitchFamily="34" charset="-122"/>
                    <a:ea typeface="微软雅黑" panose="020B0503020204020204" pitchFamily="34" charset="-122"/>
                  </a:rPr>
                  <a:t>内层实体</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18" name="文本框 17">
                <a:extLst>
                  <a:ext uri="{FF2B5EF4-FFF2-40B4-BE49-F238E27FC236}">
                    <a16:creationId xmlns:a16="http://schemas.microsoft.com/office/drawing/2014/main" id="{C21A58AF-64F8-4433-B463-F726BC64087A}"/>
                  </a:ext>
                </a:extLst>
              </p:cNvPr>
              <p:cNvSpPr txBox="1">
                <a:spLocks noRot="1" noChangeAspect="1" noMove="1" noResize="1" noEditPoints="1" noAdjustHandles="1" noChangeArrowheads="1" noChangeShapeType="1" noTextEdit="1"/>
              </p:cNvSpPr>
              <p:nvPr/>
            </p:nvSpPr>
            <p:spPr>
              <a:xfrm>
                <a:off x="89194" y="2004608"/>
                <a:ext cx="4278582" cy="492443"/>
              </a:xfrm>
              <a:prstGeom prst="rect">
                <a:avLst/>
              </a:prstGeom>
              <a:blipFill>
                <a:blip r:embed="rId4"/>
                <a:stretch>
                  <a:fillRect l="-2568" t="-11111" b="-2963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3" name="文本框 22">
                <a:extLst>
                  <a:ext uri="{FF2B5EF4-FFF2-40B4-BE49-F238E27FC236}">
                    <a16:creationId xmlns:a16="http://schemas.microsoft.com/office/drawing/2014/main" id="{BE7A2A69-3981-480C-8D05-81A506CCEE45}"/>
                  </a:ext>
                </a:extLst>
              </p:cNvPr>
              <p:cNvSpPr txBox="1"/>
              <p:nvPr/>
            </p:nvSpPr>
            <p:spPr>
              <a:xfrm>
                <a:off x="89194" y="4080664"/>
                <a:ext cx="4278582" cy="492443"/>
              </a:xfrm>
              <a:prstGeom prst="rect">
                <a:avLst/>
              </a:prstGeom>
              <a:noFill/>
            </p:spPr>
            <p:txBody>
              <a:bodyPr wrap="square" rtlCol="0">
                <a:spAutoFit/>
              </a:bodyPr>
              <a:lstStyle/>
              <a:p>
                <a:pPr lvl="0">
                  <a:defRPr/>
                </a:pPr>
                <a:r>
                  <a:rPr lang="zh-CN" altLang="en-US" sz="2600" b="0" dirty="0">
                    <a:solidFill>
                      <a:prstClr val="black"/>
                    </a:solidFill>
                    <a:latin typeface="微软雅黑" panose="020B0503020204020204" pitchFamily="34" charset="-122"/>
                    <a:ea typeface="微软雅黑" panose="020B0503020204020204" pitchFamily="34" charset="-122"/>
                  </a:rPr>
                  <a:t>内层实体信息 </a:t>
                </a:r>
                <a14:m>
                  <m:oMath xmlns:m="http://schemas.openxmlformats.org/officeDocument/2006/math">
                    <m:r>
                      <a:rPr lang="en-US" altLang="zh-CN" sz="2600" b="0" i="1" smtClean="0">
                        <a:solidFill>
                          <a:prstClr val="black"/>
                        </a:solidFill>
                        <a:latin typeface="Cambria Math" panose="02040503050406030204" pitchFamily="18" charset="0"/>
                        <a:ea typeface="微软雅黑" panose="020B0503020204020204" pitchFamily="34" charset="-122"/>
                      </a:rPr>
                      <m:t>→</m:t>
                    </m:r>
                  </m:oMath>
                </a14:m>
                <a:r>
                  <a:rPr lang="en-US" altLang="zh-CN" sz="2600" b="0" dirty="0">
                    <a:solidFill>
                      <a:prstClr val="black"/>
                    </a:solidFill>
                    <a:latin typeface="微软雅黑" panose="020B0503020204020204" pitchFamily="34" charset="-122"/>
                    <a:ea typeface="微软雅黑" panose="020B0503020204020204" pitchFamily="34" charset="-122"/>
                  </a:rPr>
                  <a:t> </a:t>
                </a:r>
                <a:r>
                  <a:rPr lang="zh-CN" altLang="en-US" sz="2600" b="0" dirty="0">
                    <a:solidFill>
                      <a:prstClr val="black"/>
                    </a:solidFill>
                    <a:latin typeface="微软雅黑" panose="020B0503020204020204" pitchFamily="34" charset="-122"/>
                    <a:ea typeface="微软雅黑" panose="020B0503020204020204" pitchFamily="34" charset="-122"/>
                  </a:rPr>
                  <a:t>外层实体</a:t>
                </a:r>
                <a:endParaRPr lang="en-US" altLang="zh-CN" sz="2600" b="0" dirty="0">
                  <a:solidFill>
                    <a:prstClr val="black"/>
                  </a:solidFill>
                  <a:latin typeface="微软雅黑" panose="020B0503020204020204" pitchFamily="34" charset="-122"/>
                  <a:ea typeface="微软雅黑" panose="020B0503020204020204" pitchFamily="34" charset="-122"/>
                </a:endParaRPr>
              </a:p>
            </p:txBody>
          </p:sp>
        </mc:Choice>
        <mc:Fallback xmlns="">
          <p:sp>
            <p:nvSpPr>
              <p:cNvPr id="23" name="文本框 22">
                <a:extLst>
                  <a:ext uri="{FF2B5EF4-FFF2-40B4-BE49-F238E27FC236}">
                    <a16:creationId xmlns:a16="http://schemas.microsoft.com/office/drawing/2014/main" id="{BE7A2A69-3981-480C-8D05-81A506CCEE45}"/>
                  </a:ext>
                </a:extLst>
              </p:cNvPr>
              <p:cNvSpPr txBox="1">
                <a:spLocks noRot="1" noChangeAspect="1" noMove="1" noResize="1" noEditPoints="1" noAdjustHandles="1" noChangeArrowheads="1" noChangeShapeType="1" noTextEdit="1"/>
              </p:cNvSpPr>
              <p:nvPr/>
            </p:nvSpPr>
            <p:spPr>
              <a:xfrm>
                <a:off x="89194" y="4080664"/>
                <a:ext cx="4278582" cy="492443"/>
              </a:xfrm>
              <a:prstGeom prst="rect">
                <a:avLst/>
              </a:prstGeom>
              <a:blipFill>
                <a:blip r:embed="rId5"/>
                <a:stretch>
                  <a:fillRect l="-2568" t="-11111" b="-3086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7592153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9039D50B-1148-4486-8586-F3ADA4782E42}"/>
              </a:ext>
            </a:extLst>
          </p:cNvPr>
          <p:cNvSpPr/>
          <p:nvPr/>
        </p:nvSpPr>
        <p:spPr>
          <a:xfrm>
            <a:off x="0" y="0"/>
            <a:ext cx="12858750" cy="7243762"/>
          </a:xfrm>
          <a:prstGeom prst="rect">
            <a:avLst/>
          </a:prstGeom>
          <a:blipFill dpi="0" rotWithShape="1">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0">
            <a:extLst>
              <a:ext uri="{FF2B5EF4-FFF2-40B4-BE49-F238E27FC236}">
                <a16:creationId xmlns:a16="http://schemas.microsoft.com/office/drawing/2014/main" id="{DF5E4B4E-1061-4C94-84D7-E28A34B8F394}"/>
              </a:ext>
            </a:extLst>
          </p:cNvPr>
          <p:cNvSpPr txBox="1"/>
          <p:nvPr/>
        </p:nvSpPr>
        <p:spPr>
          <a:xfrm>
            <a:off x="5989849" y="2809527"/>
            <a:ext cx="2908489" cy="900246"/>
          </a:xfrm>
          <a:prstGeom prst="rect">
            <a:avLst/>
          </a:prstGeom>
          <a:noFill/>
        </p:spPr>
        <p:txBody>
          <a:bodyPr wrap="none" lIns="68580" tIns="34290" rIns="68580" bIns="34290">
            <a:spAutoFit/>
          </a:bodyPr>
          <a:lstStyle/>
          <a:p>
            <a:pPr algn="ctr">
              <a:buNone/>
            </a:pPr>
            <a:r>
              <a:rPr lang="zh-CN" altLang="en-US" sz="5400" dirty="0">
                <a:solidFill>
                  <a:srgbClr val="006AB6"/>
                </a:solidFill>
                <a:latin typeface="微软雅黑" panose="020B0503020204020204" pitchFamily="34" charset="-122"/>
                <a:ea typeface="微软雅黑" panose="020B0503020204020204" pitchFamily="34" charset="-122"/>
                <a:cs typeface="Arial" panose="020B0604020202020204" pitchFamily="34" charset="0"/>
              </a:rPr>
              <a:t>感谢聆听</a:t>
            </a:r>
          </a:p>
        </p:txBody>
      </p:sp>
      <p:cxnSp>
        <p:nvCxnSpPr>
          <p:cNvPr id="12" name="直接连接符 11">
            <a:extLst>
              <a:ext uri="{FF2B5EF4-FFF2-40B4-BE49-F238E27FC236}">
                <a16:creationId xmlns:a16="http://schemas.microsoft.com/office/drawing/2014/main" id="{94E674BF-B99C-423E-9256-1D572C878113}"/>
              </a:ext>
            </a:extLst>
          </p:cNvPr>
          <p:cNvCxnSpPr>
            <a:cxnSpLocks/>
          </p:cNvCxnSpPr>
          <p:nvPr/>
        </p:nvCxnSpPr>
        <p:spPr>
          <a:xfrm>
            <a:off x="1444963" y="3690995"/>
            <a:ext cx="11413787"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B5C81337-4849-4285-89DA-FFE3F3AAEE7B}"/>
              </a:ext>
            </a:extLst>
          </p:cNvPr>
          <p:cNvSpPr txBox="1"/>
          <p:nvPr/>
        </p:nvSpPr>
        <p:spPr>
          <a:xfrm>
            <a:off x="8159659" y="4175742"/>
            <a:ext cx="3930916" cy="461665"/>
          </a:xfrm>
          <a:prstGeom prst="rect">
            <a:avLst/>
          </a:prstGeom>
          <a:noFill/>
        </p:spPr>
        <p:txBody>
          <a:bodyPr wrap="square" rtlCol="0">
            <a:spAutoFit/>
          </a:bodyPr>
          <a:lstStyle/>
          <a:p>
            <a:pPr algn="r"/>
            <a:r>
              <a:rPr lang="zh-CN" altLang="en-US" sz="2400" b="1" dirty="0"/>
              <a:t>马东阳</a:t>
            </a:r>
          </a:p>
        </p:txBody>
      </p:sp>
    </p:spTree>
    <p:extLst>
      <p:ext uri="{BB962C8B-B14F-4D97-AF65-F5344CB8AC3E}">
        <p14:creationId xmlns:p14="http://schemas.microsoft.com/office/powerpoint/2010/main" val="9432367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strVal val="4/3*#ppt_w"/>
                                              </p:val>
                                            </p:tav>
                                            <p:tav tm="100000">
                                              <p:val>
                                                <p:strVal val="#ppt_w"/>
                                              </p:val>
                                            </p:tav>
                                          </p:tavLst>
                                        </p:anim>
                                        <p:anim calcmode="lin" valueType="num">
                                          <p:cBhvr>
                                            <p:cTn id="8" dur="500" fill="hold"/>
                                            <p:tgtEl>
                                              <p:spTgt spid="9"/>
                                            </p:tgtEl>
                                            <p:attrNameLst>
                                              <p:attrName>ppt_h</p:attrName>
                                            </p:attrNameLst>
                                          </p:cBhvr>
                                          <p:tavLst>
                                            <p:tav tm="0">
                                              <p:val>
                                                <p:strVal val="4/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14:presetBounceEnd="21250">
                                      <p:stCondLst>
                                        <p:cond delay="0"/>
                                      </p:stCondLst>
                                      <p:iterate type="lt">
                                        <p:tmPct val="10000"/>
                                      </p:iterate>
                                      <p:childTnLst>
                                        <p:set>
                                          <p:cBhvr>
                                            <p:cTn id="12" dur="1" fill="hold">
                                              <p:stCondLst>
                                                <p:cond delay="0"/>
                                              </p:stCondLst>
                                            </p:cTn>
                                            <p:tgtEl>
                                              <p:spTgt spid="10"/>
                                            </p:tgtEl>
                                            <p:attrNameLst>
                                              <p:attrName>style.visibility</p:attrName>
                                            </p:attrNameLst>
                                          </p:cBhvr>
                                          <p:to>
                                            <p:strVal val="visible"/>
                                          </p:to>
                                        </p:set>
                                        <p:anim calcmode="lin" valueType="num" p14:bounceEnd="21250">
                                          <p:cBhvr additive="base">
                                            <p:cTn id="13" dur="800" fill="hold"/>
                                            <p:tgtEl>
                                              <p:spTgt spid="10"/>
                                            </p:tgtEl>
                                            <p:attrNameLst>
                                              <p:attrName>ppt_x</p:attrName>
                                            </p:attrNameLst>
                                          </p:cBhvr>
                                          <p:tavLst>
                                            <p:tav tm="0">
                                              <p:val>
                                                <p:strVal val="1+#ppt_w/2"/>
                                              </p:val>
                                            </p:tav>
                                            <p:tav tm="100000">
                                              <p:val>
                                                <p:strVal val="#ppt_x"/>
                                              </p:val>
                                            </p:tav>
                                          </p:tavLst>
                                        </p:anim>
                                        <p:anim calcmode="lin" valueType="num" p14:bounceEnd="21250">
                                          <p:cBhvr additive="base">
                                            <p:cTn id="14" dur="8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strVal val="4/3*#ppt_w"/>
                                              </p:val>
                                            </p:tav>
                                            <p:tav tm="100000">
                                              <p:val>
                                                <p:strVal val="#ppt_w"/>
                                              </p:val>
                                            </p:tav>
                                          </p:tavLst>
                                        </p:anim>
                                        <p:anim calcmode="lin" valueType="num">
                                          <p:cBhvr>
                                            <p:cTn id="8" dur="500" fill="hold"/>
                                            <p:tgtEl>
                                              <p:spTgt spid="9"/>
                                            </p:tgtEl>
                                            <p:attrNameLst>
                                              <p:attrName>ppt_h</p:attrName>
                                            </p:attrNameLst>
                                          </p:cBhvr>
                                          <p:tavLst>
                                            <p:tav tm="0">
                                              <p:val>
                                                <p:strVal val="4/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iterate type="lt">
                                        <p:tmPct val="10000"/>
                                      </p:iterate>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800" fill="hold"/>
                                            <p:tgtEl>
                                              <p:spTgt spid="10"/>
                                            </p:tgtEl>
                                            <p:attrNameLst>
                                              <p:attrName>ppt_x</p:attrName>
                                            </p:attrNameLst>
                                          </p:cBhvr>
                                          <p:tavLst>
                                            <p:tav tm="0">
                                              <p:val>
                                                <p:strVal val="1+#ppt_w/2"/>
                                              </p:val>
                                            </p:tav>
                                            <p:tav tm="100000">
                                              <p:val>
                                                <p:strVal val="#ppt_x"/>
                                              </p:val>
                                            </p:tav>
                                          </p:tavLst>
                                        </p:anim>
                                        <p:anim calcmode="lin" valueType="num">
                                          <p:cBhvr additive="base">
                                            <p:cTn id="14" dur="8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id="{0176FEBB-E55E-4265-8FC6-B79C54395587}"/>
              </a:ext>
            </a:extLst>
          </p:cNvPr>
          <p:cNvSpPr/>
          <p:nvPr/>
        </p:nvSpPr>
        <p:spPr>
          <a:xfrm>
            <a:off x="1866901" y="5007427"/>
            <a:ext cx="711200" cy="53702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哈</a:t>
            </a:r>
          </a:p>
        </p:txBody>
      </p:sp>
      <p:sp>
        <p:nvSpPr>
          <p:cNvPr id="34" name="矩形 33">
            <a:extLst>
              <a:ext uri="{FF2B5EF4-FFF2-40B4-BE49-F238E27FC236}">
                <a16:creationId xmlns:a16="http://schemas.microsoft.com/office/drawing/2014/main" id="{E2D8DF60-B073-4E21-A8E8-117FD939937E}"/>
              </a:ext>
            </a:extLst>
          </p:cNvPr>
          <p:cNvSpPr/>
          <p:nvPr/>
        </p:nvSpPr>
        <p:spPr>
          <a:xfrm>
            <a:off x="3092222" y="5007427"/>
            <a:ext cx="711200" cy="53702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尔</a:t>
            </a:r>
          </a:p>
        </p:txBody>
      </p:sp>
      <p:sp>
        <p:nvSpPr>
          <p:cNvPr id="35" name="矩形 34">
            <a:extLst>
              <a:ext uri="{FF2B5EF4-FFF2-40B4-BE49-F238E27FC236}">
                <a16:creationId xmlns:a16="http://schemas.microsoft.com/office/drawing/2014/main" id="{3EDAFAE6-6B8E-47FD-8382-975740FE6C51}"/>
              </a:ext>
            </a:extLst>
          </p:cNvPr>
          <p:cNvSpPr/>
          <p:nvPr/>
        </p:nvSpPr>
        <p:spPr>
          <a:xfrm>
            <a:off x="4317542" y="5007427"/>
            <a:ext cx="711200" cy="53702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滨</a:t>
            </a:r>
          </a:p>
        </p:txBody>
      </p:sp>
      <p:sp>
        <p:nvSpPr>
          <p:cNvPr id="36" name="矩形 35">
            <a:extLst>
              <a:ext uri="{FF2B5EF4-FFF2-40B4-BE49-F238E27FC236}">
                <a16:creationId xmlns:a16="http://schemas.microsoft.com/office/drawing/2014/main" id="{AC31F052-3496-43E0-9C49-C319D02ED6F9}"/>
              </a:ext>
            </a:extLst>
          </p:cNvPr>
          <p:cNvSpPr/>
          <p:nvPr/>
        </p:nvSpPr>
        <p:spPr>
          <a:xfrm>
            <a:off x="5542863" y="5007427"/>
            <a:ext cx="711200" cy="53702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工</a:t>
            </a:r>
          </a:p>
        </p:txBody>
      </p:sp>
      <p:sp>
        <p:nvSpPr>
          <p:cNvPr id="37" name="矩形 36">
            <a:extLst>
              <a:ext uri="{FF2B5EF4-FFF2-40B4-BE49-F238E27FC236}">
                <a16:creationId xmlns:a16="http://schemas.microsoft.com/office/drawing/2014/main" id="{4BFC8F05-B564-4959-96FD-0CF11196CBDB}"/>
              </a:ext>
            </a:extLst>
          </p:cNvPr>
          <p:cNvSpPr/>
          <p:nvPr/>
        </p:nvSpPr>
        <p:spPr>
          <a:xfrm>
            <a:off x="6768183" y="5007427"/>
            <a:ext cx="711200" cy="53702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业</a:t>
            </a:r>
          </a:p>
        </p:txBody>
      </p:sp>
      <p:sp>
        <p:nvSpPr>
          <p:cNvPr id="39" name="矩形 38">
            <a:extLst>
              <a:ext uri="{FF2B5EF4-FFF2-40B4-BE49-F238E27FC236}">
                <a16:creationId xmlns:a16="http://schemas.microsoft.com/office/drawing/2014/main" id="{128FBFA7-D418-4423-8E99-C34768DA3AD7}"/>
              </a:ext>
            </a:extLst>
          </p:cNvPr>
          <p:cNvSpPr/>
          <p:nvPr/>
        </p:nvSpPr>
        <p:spPr>
          <a:xfrm>
            <a:off x="7993504" y="5007427"/>
            <a:ext cx="711200" cy="53702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大</a:t>
            </a:r>
          </a:p>
        </p:txBody>
      </p:sp>
      <p:sp>
        <p:nvSpPr>
          <p:cNvPr id="40" name="矩形 39">
            <a:extLst>
              <a:ext uri="{FF2B5EF4-FFF2-40B4-BE49-F238E27FC236}">
                <a16:creationId xmlns:a16="http://schemas.microsoft.com/office/drawing/2014/main" id="{3A72F884-613D-4A47-A07B-72E50973FCE5}"/>
              </a:ext>
            </a:extLst>
          </p:cNvPr>
          <p:cNvSpPr/>
          <p:nvPr/>
        </p:nvSpPr>
        <p:spPr>
          <a:xfrm>
            <a:off x="9218824" y="5007427"/>
            <a:ext cx="711200" cy="53702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rPr>
              <a:t>学</a:t>
            </a:r>
          </a:p>
        </p:txBody>
      </p:sp>
    </p:spTree>
    <p:extLst>
      <p:ext uri="{BB962C8B-B14F-4D97-AF65-F5344CB8AC3E}">
        <p14:creationId xmlns:p14="http://schemas.microsoft.com/office/powerpoint/2010/main" val="14485265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327408" y="464827"/>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en-US" altLang="zh-CN" sz="3200" dirty="0" err="1">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BiFlaG</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执行流程</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16" name="组合 15">
            <a:extLst>
              <a:ext uri="{FF2B5EF4-FFF2-40B4-BE49-F238E27FC236}">
                <a16:creationId xmlns:a16="http://schemas.microsoft.com/office/drawing/2014/main" id="{524418E0-B334-4923-8F53-9D3B8C568ADC}"/>
              </a:ext>
            </a:extLst>
          </p:cNvPr>
          <p:cNvGrpSpPr/>
          <p:nvPr/>
        </p:nvGrpSpPr>
        <p:grpSpPr>
          <a:xfrm>
            <a:off x="7003365" y="651176"/>
            <a:ext cx="3456000" cy="4734889"/>
            <a:chOff x="6095999" y="778508"/>
            <a:chExt cx="3456000" cy="4734889"/>
          </a:xfrm>
        </p:grpSpPr>
        <p:sp>
          <p:nvSpPr>
            <p:cNvPr id="9" name="矩形 8">
              <a:extLst>
                <a:ext uri="{FF2B5EF4-FFF2-40B4-BE49-F238E27FC236}">
                  <a16:creationId xmlns:a16="http://schemas.microsoft.com/office/drawing/2014/main" id="{9A551603-B9C5-4C1B-8D91-1772438107C4}"/>
                </a:ext>
              </a:extLst>
            </p:cNvPr>
            <p:cNvSpPr/>
            <p:nvPr/>
          </p:nvSpPr>
          <p:spPr>
            <a:xfrm>
              <a:off x="6095999" y="3670529"/>
              <a:ext cx="3456000" cy="1842868"/>
            </a:xfrm>
            <a:prstGeom prst="rect">
              <a:avLst/>
            </a:prstGeom>
            <a:solidFill>
              <a:srgbClr val="FCD3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b="1" dirty="0" err="1">
                  <a:solidFill>
                    <a:schemeClr val="tx1"/>
                  </a:solidFill>
                </a:rPr>
                <a:t>BiLSTM+CRF</a:t>
              </a:r>
              <a:endParaRPr lang="zh-CN" altLang="en-US" sz="2600" b="1" dirty="0">
                <a:solidFill>
                  <a:schemeClr val="tx1"/>
                </a:solidFill>
              </a:endParaRPr>
            </a:p>
          </p:txBody>
        </p:sp>
        <p:sp>
          <p:nvSpPr>
            <p:cNvPr id="14" name="矩形 13">
              <a:extLst>
                <a:ext uri="{FF2B5EF4-FFF2-40B4-BE49-F238E27FC236}">
                  <a16:creationId xmlns:a16="http://schemas.microsoft.com/office/drawing/2014/main" id="{CF11E3A8-9511-4125-AF18-F14A579E295D}"/>
                </a:ext>
              </a:extLst>
            </p:cNvPr>
            <p:cNvSpPr/>
            <p:nvPr/>
          </p:nvSpPr>
          <p:spPr>
            <a:xfrm>
              <a:off x="6095999" y="778508"/>
              <a:ext cx="3456000" cy="18432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b="1" dirty="0" err="1">
                  <a:solidFill>
                    <a:schemeClr val="tx1"/>
                  </a:solidFill>
                </a:rPr>
                <a:t>BiGCN</a:t>
              </a:r>
              <a:endParaRPr lang="zh-CN" altLang="en-US" sz="2600" b="1" dirty="0">
                <a:solidFill>
                  <a:schemeClr val="tx1"/>
                </a:solidFill>
              </a:endParaRPr>
            </a:p>
          </p:txBody>
        </p:sp>
      </p:grpSp>
      <mc:AlternateContent xmlns:mc="http://schemas.openxmlformats.org/markup-compatibility/2006" xmlns:a14="http://schemas.microsoft.com/office/drawing/2010/main">
        <mc:Choice Requires="a14">
          <p:sp>
            <p:nvSpPr>
              <p:cNvPr id="15" name="矩形 14">
                <a:extLst>
                  <a:ext uri="{FF2B5EF4-FFF2-40B4-BE49-F238E27FC236}">
                    <a16:creationId xmlns:a16="http://schemas.microsoft.com/office/drawing/2014/main" id="{7A5AACA2-6C74-4F04-B877-B0CBDE77D261}"/>
                  </a:ext>
                </a:extLst>
              </p:cNvPr>
              <p:cNvSpPr/>
              <p:nvPr/>
            </p:nvSpPr>
            <p:spPr>
              <a:xfrm>
                <a:off x="7003365" y="5976648"/>
                <a:ext cx="3456000" cy="632866"/>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b="1" dirty="0">
                    <a:solidFill>
                      <a:schemeClr val="tx1"/>
                    </a:solidFill>
                  </a:rPr>
                  <a:t>Embedding </a:t>
                </a:r>
                <a14:m>
                  <m:oMath xmlns:m="http://schemas.openxmlformats.org/officeDocument/2006/math">
                    <m:sSub>
                      <m:sSubPr>
                        <m:ctrlPr>
                          <a:rPr lang="en-US" altLang="zh-CN" sz="2600" b="1" i="1" smtClean="0">
                            <a:solidFill>
                              <a:schemeClr val="tx1"/>
                            </a:solidFill>
                            <a:latin typeface="Cambria Math" panose="02040503050406030204" pitchFamily="18" charset="0"/>
                          </a:rPr>
                        </m:ctrlPr>
                      </m:sSubPr>
                      <m:e>
                        <m:r>
                          <a:rPr lang="en-US" altLang="zh-CN" sz="2600" b="1" i="1" smtClean="0">
                            <a:solidFill>
                              <a:schemeClr val="tx1"/>
                            </a:solidFill>
                            <a:latin typeface="Cambria Math" panose="02040503050406030204" pitchFamily="18" charset="0"/>
                          </a:rPr>
                          <m:t>𝒙</m:t>
                        </m:r>
                      </m:e>
                      <m:sub>
                        <m:r>
                          <a:rPr lang="en-US" altLang="zh-CN" sz="2600" b="1" i="1" smtClean="0">
                            <a:solidFill>
                              <a:schemeClr val="tx1"/>
                            </a:solidFill>
                            <a:latin typeface="Cambria Math" panose="02040503050406030204" pitchFamily="18" charset="0"/>
                          </a:rPr>
                          <m:t>𝒊</m:t>
                        </m:r>
                      </m:sub>
                    </m:sSub>
                  </m:oMath>
                </a14:m>
                <a:endParaRPr lang="en-US" altLang="zh-CN" sz="2600" b="1" dirty="0">
                  <a:solidFill>
                    <a:schemeClr val="tx1"/>
                  </a:solidFill>
                </a:endParaRPr>
              </a:p>
            </p:txBody>
          </p:sp>
        </mc:Choice>
        <mc:Fallback xmlns="">
          <p:sp>
            <p:nvSpPr>
              <p:cNvPr id="15" name="矩形 14">
                <a:extLst>
                  <a:ext uri="{FF2B5EF4-FFF2-40B4-BE49-F238E27FC236}">
                    <a16:creationId xmlns:a16="http://schemas.microsoft.com/office/drawing/2014/main" id="{7A5AACA2-6C74-4F04-B877-B0CBDE77D261}"/>
                  </a:ext>
                </a:extLst>
              </p:cNvPr>
              <p:cNvSpPr>
                <a:spLocks noRot="1" noChangeAspect="1" noMove="1" noResize="1" noEditPoints="1" noAdjustHandles="1" noChangeArrowheads="1" noChangeShapeType="1" noTextEdit="1"/>
              </p:cNvSpPr>
              <p:nvPr/>
            </p:nvSpPr>
            <p:spPr>
              <a:xfrm>
                <a:off x="7003365" y="5976648"/>
                <a:ext cx="3456000" cy="632866"/>
              </a:xfrm>
              <a:prstGeom prst="rect">
                <a:avLst/>
              </a:prstGeom>
              <a:blipFill>
                <a:blip r:embed="rId3"/>
                <a:stretch>
                  <a:fillRect b="-14423"/>
                </a:stretch>
              </a:blipFill>
              <a:ln>
                <a:noFill/>
              </a:ln>
            </p:spPr>
            <p:txBody>
              <a:bodyPr/>
              <a:lstStyle/>
              <a:p>
                <a:r>
                  <a:rPr lang="zh-CN" altLang="en-US">
                    <a:noFill/>
                  </a:rPr>
                  <a:t> </a:t>
                </a:r>
              </a:p>
            </p:txBody>
          </p:sp>
        </mc:Fallback>
      </mc:AlternateContent>
      <p:grpSp>
        <p:nvGrpSpPr>
          <p:cNvPr id="11" name="组合 10">
            <a:extLst>
              <a:ext uri="{FF2B5EF4-FFF2-40B4-BE49-F238E27FC236}">
                <a16:creationId xmlns:a16="http://schemas.microsoft.com/office/drawing/2014/main" id="{D772612F-EC85-4F86-8765-F4B2E7C80142}"/>
              </a:ext>
            </a:extLst>
          </p:cNvPr>
          <p:cNvGrpSpPr/>
          <p:nvPr/>
        </p:nvGrpSpPr>
        <p:grpSpPr>
          <a:xfrm>
            <a:off x="7501615" y="5410553"/>
            <a:ext cx="2459501" cy="541607"/>
            <a:chOff x="6886135" y="5537885"/>
            <a:chExt cx="2459501" cy="541607"/>
          </a:xfrm>
        </p:grpSpPr>
        <p:sp>
          <p:nvSpPr>
            <p:cNvPr id="10" name="箭头: 上 9">
              <a:extLst>
                <a:ext uri="{FF2B5EF4-FFF2-40B4-BE49-F238E27FC236}">
                  <a16:creationId xmlns:a16="http://schemas.microsoft.com/office/drawing/2014/main" id="{BF8349DF-FAB4-4A9C-BDAB-419523723C69}"/>
                </a:ext>
              </a:extLst>
            </p:cNvPr>
            <p:cNvSpPr/>
            <p:nvPr/>
          </p:nvSpPr>
          <p:spPr>
            <a:xfrm>
              <a:off x="6886135" y="5537885"/>
              <a:ext cx="175846" cy="541607"/>
            </a:xfrm>
            <a:prstGeom prs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箭头: 上 16">
              <a:extLst>
                <a:ext uri="{FF2B5EF4-FFF2-40B4-BE49-F238E27FC236}">
                  <a16:creationId xmlns:a16="http://schemas.microsoft.com/office/drawing/2014/main" id="{12FA2CB4-D4B4-46B3-B107-B5DF9F38D95A}"/>
                </a:ext>
              </a:extLst>
            </p:cNvPr>
            <p:cNvSpPr/>
            <p:nvPr/>
          </p:nvSpPr>
          <p:spPr>
            <a:xfrm>
              <a:off x="9169790" y="5537885"/>
              <a:ext cx="175846" cy="541607"/>
            </a:xfrm>
            <a:prstGeom prs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箭头: 右弧形 11">
            <a:extLst>
              <a:ext uri="{FF2B5EF4-FFF2-40B4-BE49-F238E27FC236}">
                <a16:creationId xmlns:a16="http://schemas.microsoft.com/office/drawing/2014/main" id="{BD546BBA-054F-4F6C-B28D-9F542D1AEA5B}"/>
              </a:ext>
            </a:extLst>
          </p:cNvPr>
          <p:cNvSpPr/>
          <p:nvPr/>
        </p:nvSpPr>
        <p:spPr>
          <a:xfrm rot="10800000">
            <a:off x="6011593" y="2012780"/>
            <a:ext cx="991772" cy="201168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箭头: 右弧形 25">
            <a:extLst>
              <a:ext uri="{FF2B5EF4-FFF2-40B4-BE49-F238E27FC236}">
                <a16:creationId xmlns:a16="http://schemas.microsoft.com/office/drawing/2014/main" id="{EB45EA64-5AEB-4008-895B-C31E2BBFAE73}"/>
              </a:ext>
            </a:extLst>
          </p:cNvPr>
          <p:cNvSpPr/>
          <p:nvPr/>
        </p:nvSpPr>
        <p:spPr>
          <a:xfrm>
            <a:off x="10459366" y="2012780"/>
            <a:ext cx="991772" cy="201168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椭圆 17">
            <a:extLst>
              <a:ext uri="{FF2B5EF4-FFF2-40B4-BE49-F238E27FC236}">
                <a16:creationId xmlns:a16="http://schemas.microsoft.com/office/drawing/2014/main" id="{3547EE90-DC9A-498C-8021-50B399E00C78}"/>
              </a:ext>
            </a:extLst>
          </p:cNvPr>
          <p:cNvSpPr/>
          <p:nvPr/>
        </p:nvSpPr>
        <p:spPr>
          <a:xfrm>
            <a:off x="6316395" y="5396485"/>
            <a:ext cx="569741" cy="56974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b="1" dirty="0">
                <a:solidFill>
                  <a:schemeClr val="tx1"/>
                </a:solidFill>
              </a:rPr>
              <a:t>1</a:t>
            </a:r>
            <a:endParaRPr lang="zh-CN" altLang="en-US" sz="2600" b="1" dirty="0">
              <a:solidFill>
                <a:schemeClr val="tx1"/>
              </a:solidFill>
            </a:endParaRPr>
          </a:p>
        </p:txBody>
      </p:sp>
      <p:sp>
        <p:nvSpPr>
          <p:cNvPr id="27" name="椭圆 26">
            <a:extLst>
              <a:ext uri="{FF2B5EF4-FFF2-40B4-BE49-F238E27FC236}">
                <a16:creationId xmlns:a16="http://schemas.microsoft.com/office/drawing/2014/main" id="{61D9FCC5-5803-46AE-9FC2-6F584C70782E}"/>
              </a:ext>
            </a:extLst>
          </p:cNvPr>
          <p:cNvSpPr/>
          <p:nvPr/>
        </p:nvSpPr>
        <p:spPr>
          <a:xfrm>
            <a:off x="6222607" y="2798651"/>
            <a:ext cx="569741" cy="56974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b="1" dirty="0">
                <a:solidFill>
                  <a:schemeClr val="tx1"/>
                </a:solidFill>
              </a:rPr>
              <a:t>2</a:t>
            </a:r>
            <a:endParaRPr lang="zh-CN" altLang="en-US" sz="2600" b="1" dirty="0">
              <a:solidFill>
                <a:schemeClr val="tx1"/>
              </a:solidFill>
            </a:endParaRPr>
          </a:p>
        </p:txBody>
      </p:sp>
      <p:sp>
        <p:nvSpPr>
          <p:cNvPr id="28" name="椭圆 27">
            <a:extLst>
              <a:ext uri="{FF2B5EF4-FFF2-40B4-BE49-F238E27FC236}">
                <a16:creationId xmlns:a16="http://schemas.microsoft.com/office/drawing/2014/main" id="{190111CF-FE04-4FA1-8EFC-CB4C1378DBA0}"/>
              </a:ext>
            </a:extLst>
          </p:cNvPr>
          <p:cNvSpPr/>
          <p:nvPr/>
        </p:nvSpPr>
        <p:spPr>
          <a:xfrm>
            <a:off x="10546078" y="2733749"/>
            <a:ext cx="569741" cy="56974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b="1" dirty="0">
                <a:solidFill>
                  <a:schemeClr val="tx1"/>
                </a:solidFill>
              </a:rPr>
              <a:t>3</a:t>
            </a:r>
            <a:endParaRPr lang="zh-CN" altLang="en-US" sz="2600" b="1" dirty="0">
              <a:solidFill>
                <a:schemeClr val="tx1"/>
              </a:solidFill>
            </a:endParaRPr>
          </a:p>
        </p:txBody>
      </p:sp>
      <p:sp>
        <p:nvSpPr>
          <p:cNvPr id="29" name="文本框 28">
            <a:extLst>
              <a:ext uri="{FF2B5EF4-FFF2-40B4-BE49-F238E27FC236}">
                <a16:creationId xmlns:a16="http://schemas.microsoft.com/office/drawing/2014/main" id="{9789123E-E95C-48D0-B5D2-F5793BB82D89}"/>
              </a:ext>
            </a:extLst>
          </p:cNvPr>
          <p:cNvSpPr txBox="1"/>
          <p:nvPr/>
        </p:nvSpPr>
        <p:spPr>
          <a:xfrm>
            <a:off x="728612" y="1396486"/>
            <a:ext cx="2879752"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2. Bi-GCN</a:t>
            </a:r>
            <a:endPar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33" name="矩形 32">
                <a:extLst>
                  <a:ext uri="{FF2B5EF4-FFF2-40B4-BE49-F238E27FC236}">
                    <a16:creationId xmlns:a16="http://schemas.microsoft.com/office/drawing/2014/main" id="{EB3212BA-AFCA-4F8F-814A-9CC44B73CDBC}"/>
                  </a:ext>
                </a:extLst>
              </p:cNvPr>
              <p:cNvSpPr/>
              <p:nvPr/>
            </p:nvSpPr>
            <p:spPr>
              <a:xfrm>
                <a:off x="5106533" y="1572776"/>
                <a:ext cx="1400946" cy="548326"/>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600" b="1" dirty="0">
                    <a:solidFill>
                      <a:schemeClr val="tx1"/>
                    </a:solidFill>
                  </a:rPr>
                  <a:t>实体 </a:t>
                </a:r>
                <a14:m>
                  <m:oMath xmlns:m="http://schemas.openxmlformats.org/officeDocument/2006/math">
                    <m:r>
                      <a:rPr lang="en-US" altLang="zh-CN" sz="2600" b="1" i="1" smtClean="0">
                        <a:solidFill>
                          <a:schemeClr val="tx1"/>
                        </a:solidFill>
                        <a:latin typeface="Cambria Math" panose="02040503050406030204" pitchFamily="18" charset="0"/>
                      </a:rPr>
                      <m:t>𝒚</m:t>
                    </m:r>
                  </m:oMath>
                </a14:m>
                <a:endParaRPr lang="en-US" altLang="zh-CN" sz="2600" b="1" dirty="0">
                  <a:solidFill>
                    <a:schemeClr val="tx1"/>
                  </a:solidFill>
                </a:endParaRPr>
              </a:p>
            </p:txBody>
          </p:sp>
        </mc:Choice>
        <mc:Fallback xmlns="">
          <p:sp>
            <p:nvSpPr>
              <p:cNvPr id="33" name="矩形 32">
                <a:extLst>
                  <a:ext uri="{FF2B5EF4-FFF2-40B4-BE49-F238E27FC236}">
                    <a16:creationId xmlns:a16="http://schemas.microsoft.com/office/drawing/2014/main" id="{EB3212BA-AFCA-4F8F-814A-9CC44B73CDBC}"/>
                  </a:ext>
                </a:extLst>
              </p:cNvPr>
              <p:cNvSpPr>
                <a:spLocks noRot="1" noChangeAspect="1" noMove="1" noResize="1" noEditPoints="1" noAdjustHandles="1" noChangeArrowheads="1" noChangeShapeType="1" noTextEdit="1"/>
              </p:cNvSpPr>
              <p:nvPr/>
            </p:nvSpPr>
            <p:spPr>
              <a:xfrm>
                <a:off x="5106533" y="1572776"/>
                <a:ext cx="1400946" cy="548326"/>
              </a:xfrm>
              <a:prstGeom prst="rect">
                <a:avLst/>
              </a:prstGeom>
              <a:blipFill>
                <a:blip r:embed="rId4"/>
                <a:stretch>
                  <a:fillRect t="-7778" b="-18889"/>
                </a:stretch>
              </a:blipFill>
              <a:ln>
                <a:no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4" name="矩形 33">
                <a:extLst>
                  <a:ext uri="{FF2B5EF4-FFF2-40B4-BE49-F238E27FC236}">
                    <a16:creationId xmlns:a16="http://schemas.microsoft.com/office/drawing/2014/main" id="{95D29308-9547-4877-815B-410BA81E18A8}"/>
                  </a:ext>
                </a:extLst>
              </p:cNvPr>
              <p:cNvSpPr/>
              <p:nvPr/>
            </p:nvSpPr>
            <p:spPr>
              <a:xfrm>
                <a:off x="10750665" y="3916305"/>
                <a:ext cx="1400946" cy="548326"/>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600" b="1" dirty="0">
                    <a:solidFill>
                      <a:schemeClr val="tx1"/>
                    </a:solidFill>
                  </a:rPr>
                  <a:t>实体 </a:t>
                </a:r>
                <a14:m>
                  <m:oMath xmlns:m="http://schemas.openxmlformats.org/officeDocument/2006/math">
                    <m:r>
                      <a:rPr lang="en-US" altLang="zh-CN" sz="2600" b="1" i="1" smtClean="0">
                        <a:solidFill>
                          <a:schemeClr val="tx1"/>
                        </a:solidFill>
                        <a:latin typeface="Cambria Math" panose="02040503050406030204" pitchFamily="18" charset="0"/>
                      </a:rPr>
                      <m:t>𝒚</m:t>
                    </m:r>
                  </m:oMath>
                </a14:m>
                <a:endParaRPr lang="en-US" altLang="zh-CN" sz="2600" b="1" dirty="0">
                  <a:solidFill>
                    <a:schemeClr val="tx1"/>
                  </a:solidFill>
                </a:endParaRPr>
              </a:p>
            </p:txBody>
          </p:sp>
        </mc:Choice>
        <mc:Fallback xmlns="">
          <p:sp>
            <p:nvSpPr>
              <p:cNvPr id="34" name="矩形 33">
                <a:extLst>
                  <a:ext uri="{FF2B5EF4-FFF2-40B4-BE49-F238E27FC236}">
                    <a16:creationId xmlns:a16="http://schemas.microsoft.com/office/drawing/2014/main" id="{95D29308-9547-4877-815B-410BA81E18A8}"/>
                  </a:ext>
                </a:extLst>
              </p:cNvPr>
              <p:cNvSpPr>
                <a:spLocks noRot="1" noChangeAspect="1" noMove="1" noResize="1" noEditPoints="1" noAdjustHandles="1" noChangeArrowheads="1" noChangeShapeType="1" noTextEdit="1"/>
              </p:cNvSpPr>
              <p:nvPr/>
            </p:nvSpPr>
            <p:spPr>
              <a:xfrm>
                <a:off x="10750665" y="3916305"/>
                <a:ext cx="1400946" cy="548326"/>
              </a:xfrm>
              <a:prstGeom prst="rect">
                <a:avLst/>
              </a:prstGeom>
              <a:blipFill>
                <a:blip r:embed="rId5"/>
                <a:stretch>
                  <a:fillRect t="-7778" b="-20000"/>
                </a:stretch>
              </a:blipFill>
              <a:ln>
                <a:noFill/>
              </a:ln>
            </p:spPr>
            <p:txBody>
              <a:bodyPr/>
              <a:lstStyle/>
              <a:p>
                <a:r>
                  <a:rPr lang="zh-CN" altLang="en-US">
                    <a:noFill/>
                  </a:rPr>
                  <a:t> </a:t>
                </a:r>
              </a:p>
            </p:txBody>
          </p:sp>
        </mc:Fallback>
      </mc:AlternateContent>
    </p:spTree>
    <p:extLst>
      <p:ext uri="{BB962C8B-B14F-4D97-AF65-F5344CB8AC3E}">
        <p14:creationId xmlns:p14="http://schemas.microsoft.com/office/powerpoint/2010/main" val="3898982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11">
            <a:extLst>
              <a:ext uri="{FF2B5EF4-FFF2-40B4-BE49-F238E27FC236}">
                <a16:creationId xmlns:a16="http://schemas.microsoft.com/office/drawing/2014/main" id="{3BE7EA4E-7D5B-4F5E-BDC3-ECA43A94D0C4}"/>
              </a:ext>
            </a:extLst>
          </p:cNvPr>
          <p:cNvSpPr txBox="1"/>
          <p:nvPr/>
        </p:nvSpPr>
        <p:spPr>
          <a:xfrm>
            <a:off x="6318490" y="2951946"/>
            <a:ext cx="1620957" cy="954107"/>
          </a:xfrm>
          <a:prstGeom prst="rect">
            <a:avLst/>
          </a:prstGeom>
          <a:noFill/>
        </p:spPr>
        <p:txBody>
          <a:bodyPr wrap="none" rtlCol="0">
            <a:spAutoFit/>
          </a:bodyPr>
          <a:lstStyle/>
          <a:p>
            <a:pPr marL="0" lvl="1"/>
            <a:r>
              <a:rPr lang="zh-CN" altLang="en-US" sz="2800" b="1" dirty="0">
                <a:solidFill>
                  <a:srgbClr val="006AB6"/>
                </a:solidFill>
                <a:latin typeface="微软雅黑" panose="020B0503020204020204" pitchFamily="34" charset="-122"/>
                <a:ea typeface="微软雅黑" panose="020B0503020204020204" pitchFamily="34" charset="-122"/>
              </a:rPr>
              <a:t>第一部分</a:t>
            </a:r>
            <a:endParaRPr lang="en-US" altLang="zh-CN" sz="2800" b="1" dirty="0">
              <a:solidFill>
                <a:srgbClr val="006AB6"/>
              </a:solidFill>
              <a:latin typeface="微软雅黑" panose="020B0503020204020204" pitchFamily="34" charset="-122"/>
              <a:ea typeface="微软雅黑" panose="020B0503020204020204" pitchFamily="34" charset="-122"/>
            </a:endParaRPr>
          </a:p>
          <a:p>
            <a:pPr marL="0" lvl="1"/>
            <a:r>
              <a:rPr lang="zh-CN" altLang="en-US" sz="2800" b="1" dirty="0">
                <a:solidFill>
                  <a:srgbClr val="006AB6"/>
                </a:solidFill>
                <a:latin typeface="微软雅黑" panose="020B0503020204020204" pitchFamily="34" charset="-122"/>
                <a:ea typeface="微软雅黑" panose="020B0503020204020204" pitchFamily="34" charset="-122"/>
              </a:rPr>
              <a:t>相关背景</a:t>
            </a:r>
          </a:p>
        </p:txBody>
      </p:sp>
      <p:cxnSp>
        <p:nvCxnSpPr>
          <p:cNvPr id="52" name="直接连接符 51">
            <a:extLst>
              <a:ext uri="{FF2B5EF4-FFF2-40B4-BE49-F238E27FC236}">
                <a16:creationId xmlns:a16="http://schemas.microsoft.com/office/drawing/2014/main" id="{9AC1E425-B2D0-41CC-A04A-E97F6F7610FA}"/>
              </a:ext>
            </a:extLst>
          </p:cNvPr>
          <p:cNvCxnSpPr/>
          <p:nvPr/>
        </p:nvCxnSpPr>
        <p:spPr>
          <a:xfrm flipV="1">
            <a:off x="6023847" y="2542222"/>
            <a:ext cx="0" cy="1997848"/>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53" name="TextBox 13">
            <a:extLst>
              <a:ext uri="{FF2B5EF4-FFF2-40B4-BE49-F238E27FC236}">
                <a16:creationId xmlns:a16="http://schemas.microsoft.com/office/drawing/2014/main" id="{B4A1E179-72CC-4EB1-A937-DD3B9EDE1124}"/>
              </a:ext>
            </a:extLst>
          </p:cNvPr>
          <p:cNvSpPr txBox="1"/>
          <p:nvPr/>
        </p:nvSpPr>
        <p:spPr>
          <a:xfrm>
            <a:off x="4260277" y="4193821"/>
            <a:ext cx="1269558" cy="346249"/>
          </a:xfrm>
          <a:prstGeom prst="rect">
            <a:avLst/>
          </a:prstGeom>
          <a:noFill/>
        </p:spPr>
        <p:txBody>
          <a:bodyPr wrap="square" lIns="0" tIns="0" rIns="0" bIns="0" rtlCol="0">
            <a:spAutoFit/>
          </a:bodyPr>
          <a:lstStyle/>
          <a:p>
            <a:r>
              <a:rPr lang="en-US" altLang="zh-CN" sz="2250" dirty="0">
                <a:solidFill>
                  <a:schemeClr val="tx1">
                    <a:lumMod val="65000"/>
                    <a:lumOff val="35000"/>
                  </a:schemeClr>
                </a:solidFill>
                <a:latin typeface="Arial" panose="020B0604020202020204" pitchFamily="34" charset="0"/>
                <a:ea typeface="+mj-ea"/>
                <a:cs typeface="Arial" panose="020B0604020202020204" pitchFamily="34" charset="0"/>
              </a:rPr>
              <a:t>PART 01</a:t>
            </a:r>
            <a:endParaRPr lang="zh-CN" altLang="en-US" sz="2250" dirty="0">
              <a:solidFill>
                <a:schemeClr val="tx1">
                  <a:lumMod val="65000"/>
                  <a:lumOff val="35000"/>
                </a:schemeClr>
              </a:solidFill>
              <a:latin typeface="Arial" panose="020B0604020202020204" pitchFamily="34" charset="0"/>
              <a:ea typeface="+mj-ea"/>
              <a:cs typeface="Arial" panose="020B0604020202020204" pitchFamily="34" charset="0"/>
            </a:endParaRPr>
          </a:p>
        </p:txBody>
      </p:sp>
      <p:grpSp>
        <p:nvGrpSpPr>
          <p:cNvPr id="54" name="组合 53">
            <a:extLst>
              <a:ext uri="{FF2B5EF4-FFF2-40B4-BE49-F238E27FC236}">
                <a16:creationId xmlns:a16="http://schemas.microsoft.com/office/drawing/2014/main" id="{A0F65C2E-B741-4FFE-85D6-6D558BA01FA4}"/>
              </a:ext>
            </a:extLst>
          </p:cNvPr>
          <p:cNvGrpSpPr/>
          <p:nvPr/>
        </p:nvGrpSpPr>
        <p:grpSpPr>
          <a:xfrm>
            <a:off x="4052827" y="2505429"/>
            <a:ext cx="1477008" cy="1477008"/>
            <a:chOff x="304800" y="673100"/>
            <a:chExt cx="4000500" cy="4000500"/>
          </a:xfrm>
          <a:effectLst>
            <a:outerShdw blurRad="444500" dist="254000" dir="8100000" algn="tr" rotWithShape="0">
              <a:prstClr val="black">
                <a:alpha val="50000"/>
              </a:prstClr>
            </a:outerShdw>
          </a:effectLst>
        </p:grpSpPr>
        <p:sp>
          <p:nvSpPr>
            <p:cNvPr id="55" name="同心圆 17">
              <a:extLst>
                <a:ext uri="{FF2B5EF4-FFF2-40B4-BE49-F238E27FC236}">
                  <a16:creationId xmlns:a16="http://schemas.microsoft.com/office/drawing/2014/main" id="{0CA0614B-73C7-4E26-B35A-21EA0E9C923E}"/>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latin typeface="+mj-ea"/>
                <a:ea typeface="+mj-ea"/>
              </a:endParaRPr>
            </a:p>
          </p:txBody>
        </p:sp>
        <p:sp>
          <p:nvSpPr>
            <p:cNvPr id="56" name="椭圆 55">
              <a:extLst>
                <a:ext uri="{FF2B5EF4-FFF2-40B4-BE49-F238E27FC236}">
                  <a16:creationId xmlns:a16="http://schemas.microsoft.com/office/drawing/2014/main" id="{55BA42D5-E67A-48D2-8628-C5FB383F1BCD}"/>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latin typeface="+mj-ea"/>
                <a:ea typeface="+mj-ea"/>
              </a:endParaRPr>
            </a:p>
          </p:txBody>
        </p:sp>
      </p:grpSp>
      <p:sp>
        <p:nvSpPr>
          <p:cNvPr id="57" name="TextBox 13">
            <a:extLst>
              <a:ext uri="{FF2B5EF4-FFF2-40B4-BE49-F238E27FC236}">
                <a16:creationId xmlns:a16="http://schemas.microsoft.com/office/drawing/2014/main" id="{3ADDA03C-5D37-4B42-AA19-12813ACD55AB}"/>
              </a:ext>
            </a:extLst>
          </p:cNvPr>
          <p:cNvSpPr txBox="1"/>
          <p:nvPr/>
        </p:nvSpPr>
        <p:spPr>
          <a:xfrm>
            <a:off x="4234631" y="2737376"/>
            <a:ext cx="1269558" cy="1081963"/>
          </a:xfrm>
          <a:prstGeom prst="rect">
            <a:avLst/>
          </a:prstGeom>
          <a:noFill/>
        </p:spPr>
        <p:txBody>
          <a:bodyPr wrap="square" lIns="0" tIns="0" rIns="0" bIns="0" rtlCol="0">
            <a:spAutoFit/>
          </a:bodyPr>
          <a:lstStyle/>
          <a:p>
            <a:r>
              <a:rPr lang="en-US" altLang="zh-CN" sz="7031" b="1" dirty="0">
                <a:solidFill>
                  <a:srgbClr val="006AB6"/>
                </a:solidFill>
                <a:latin typeface="Arial" panose="020B0604020202020204" pitchFamily="34" charset="0"/>
                <a:ea typeface="+mj-ea"/>
                <a:cs typeface="Arial" panose="020B0604020202020204" pitchFamily="34" charset="0"/>
              </a:rPr>
              <a:t>01</a:t>
            </a:r>
            <a:endParaRPr lang="zh-CN" altLang="en-US" sz="7031" b="1" dirty="0">
              <a:solidFill>
                <a:srgbClr val="006AB6"/>
              </a:solidFill>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153787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500"/>
                                        <p:tgtEl>
                                          <p:spTgt spid="54"/>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57"/>
                                        </p:tgtEl>
                                        <p:attrNameLst>
                                          <p:attrName>style.visibility</p:attrName>
                                        </p:attrNameLst>
                                      </p:cBhvr>
                                      <p:to>
                                        <p:strVal val="visible"/>
                                      </p:to>
                                    </p:set>
                                    <p:animEffect transition="in" filter="fade">
                                      <p:cBhvr>
                                        <p:cTn id="15" dur="500"/>
                                        <p:tgtEl>
                                          <p:spTgt spid="57"/>
                                        </p:tgtEl>
                                      </p:cBhvr>
                                    </p:animEffect>
                                    <p:anim calcmode="lin" valueType="num">
                                      <p:cBhvr>
                                        <p:cTn id="16" dur="500" fill="hold"/>
                                        <p:tgtEl>
                                          <p:spTgt spid="57"/>
                                        </p:tgtEl>
                                        <p:attrNameLst>
                                          <p:attrName>ppt_x</p:attrName>
                                        </p:attrNameLst>
                                      </p:cBhvr>
                                      <p:tavLst>
                                        <p:tav tm="0">
                                          <p:val>
                                            <p:strVal val="#ppt_x"/>
                                          </p:val>
                                        </p:tav>
                                        <p:tav tm="100000">
                                          <p:val>
                                            <p:strVal val="#ppt_x"/>
                                          </p:val>
                                        </p:tav>
                                      </p:tavLst>
                                    </p:anim>
                                    <p:anim calcmode="lin" valueType="num">
                                      <p:cBhvr>
                                        <p:cTn id="17" dur="500" fill="hold"/>
                                        <p:tgtEl>
                                          <p:spTgt spid="57"/>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2" presetClass="entr" presetSubtype="8" fill="hold" grpId="0" nodeType="afterEffect">
                                  <p:stCondLst>
                                    <p:cond delay="0"/>
                                  </p:stCondLst>
                                  <p:childTnLst>
                                    <p:set>
                                      <p:cBhvr>
                                        <p:cTn id="20" dur="1" fill="hold">
                                          <p:stCondLst>
                                            <p:cond delay="0"/>
                                          </p:stCondLst>
                                        </p:cTn>
                                        <p:tgtEl>
                                          <p:spTgt spid="51"/>
                                        </p:tgtEl>
                                        <p:attrNameLst>
                                          <p:attrName>style.visibility</p:attrName>
                                        </p:attrNameLst>
                                      </p:cBhvr>
                                      <p:to>
                                        <p:strVal val="visible"/>
                                      </p:to>
                                    </p:set>
                                    <p:anim calcmode="lin" valueType="num">
                                      <p:cBhvr additive="base">
                                        <p:cTn id="21" dur="500"/>
                                        <p:tgtEl>
                                          <p:spTgt spid="51"/>
                                        </p:tgtEl>
                                        <p:attrNameLst>
                                          <p:attrName>ppt_x</p:attrName>
                                        </p:attrNameLst>
                                      </p:cBhvr>
                                      <p:tavLst>
                                        <p:tav tm="0">
                                          <p:val>
                                            <p:strVal val="#ppt_x-#ppt_w*1.125000"/>
                                          </p:val>
                                        </p:tav>
                                        <p:tav tm="100000">
                                          <p:val>
                                            <p:strVal val="#ppt_x"/>
                                          </p:val>
                                        </p:tav>
                                      </p:tavLst>
                                    </p:anim>
                                    <p:animEffect transition="in" filter="wipe(right)">
                                      <p:cBhvr>
                                        <p:cTn id="22" dur="500"/>
                                        <p:tgtEl>
                                          <p:spTgt spid="51"/>
                                        </p:tgtEl>
                                      </p:cBhvr>
                                    </p:animEffect>
                                  </p:childTnLst>
                                </p:cTn>
                              </p:par>
                            </p:childTnLst>
                          </p:cTn>
                        </p:par>
                        <p:par>
                          <p:cTn id="23" fill="hold">
                            <p:stCondLst>
                              <p:cond delay="2000"/>
                            </p:stCondLst>
                            <p:childTnLst>
                              <p:par>
                                <p:cTn id="24" presetID="47" presetClass="entr" presetSubtype="0" fill="hold" grpId="0" nodeType="afterEffect">
                                  <p:stCondLst>
                                    <p:cond delay="0"/>
                                  </p:stCondLst>
                                  <p:childTnLst>
                                    <p:set>
                                      <p:cBhvr>
                                        <p:cTn id="25" dur="1" fill="hold">
                                          <p:stCondLst>
                                            <p:cond delay="0"/>
                                          </p:stCondLst>
                                        </p:cTn>
                                        <p:tgtEl>
                                          <p:spTgt spid="53"/>
                                        </p:tgtEl>
                                        <p:attrNameLst>
                                          <p:attrName>style.visibility</p:attrName>
                                        </p:attrNameLst>
                                      </p:cBhvr>
                                      <p:to>
                                        <p:strVal val="visible"/>
                                      </p:to>
                                    </p:set>
                                    <p:animEffect transition="in" filter="fade">
                                      <p:cBhvr>
                                        <p:cTn id="26" dur="500"/>
                                        <p:tgtEl>
                                          <p:spTgt spid="53"/>
                                        </p:tgtEl>
                                      </p:cBhvr>
                                    </p:animEffect>
                                    <p:anim calcmode="lin" valueType="num">
                                      <p:cBhvr>
                                        <p:cTn id="27" dur="500" fill="hold"/>
                                        <p:tgtEl>
                                          <p:spTgt spid="53"/>
                                        </p:tgtEl>
                                        <p:attrNameLst>
                                          <p:attrName>ppt_x</p:attrName>
                                        </p:attrNameLst>
                                      </p:cBhvr>
                                      <p:tavLst>
                                        <p:tav tm="0">
                                          <p:val>
                                            <p:strVal val="#ppt_x"/>
                                          </p:val>
                                        </p:tav>
                                        <p:tav tm="100000">
                                          <p:val>
                                            <p:strVal val="#ppt_x"/>
                                          </p:val>
                                        </p:tav>
                                      </p:tavLst>
                                    </p:anim>
                                    <p:anim calcmode="lin" valueType="num">
                                      <p:cBhvr>
                                        <p:cTn id="28" dur="5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3" grpId="0"/>
      <p:bldP spid="5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04A97541-C407-4837-8656-9E8B598407A5}"/>
              </a:ext>
            </a:extLst>
          </p:cNvPr>
          <p:cNvGrpSpPr/>
          <p:nvPr/>
        </p:nvGrpSpPr>
        <p:grpSpPr>
          <a:xfrm>
            <a:off x="366373" y="334652"/>
            <a:ext cx="4873283" cy="819215"/>
            <a:chOff x="1020582" y="1732757"/>
            <a:chExt cx="4873283" cy="819215"/>
          </a:xfrm>
        </p:grpSpPr>
        <p:sp>
          <p:nvSpPr>
            <p:cNvPr id="32" name="文本框 31">
              <a:extLst>
                <a:ext uri="{FF2B5EF4-FFF2-40B4-BE49-F238E27FC236}">
                  <a16:creationId xmlns:a16="http://schemas.microsoft.com/office/drawing/2014/main" id="{6B0B077C-D152-440C-94B2-BC9ACC6415DA}"/>
                </a:ext>
              </a:extLst>
            </p:cNvPr>
            <p:cNvSpPr txBox="1"/>
            <p:nvPr/>
          </p:nvSpPr>
          <p:spPr>
            <a:xfrm flipH="1">
              <a:off x="1020582" y="1919106"/>
              <a:ext cx="4873283"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当前序列翻译模型的缺点</a:t>
              </a:r>
            </a:p>
          </p:txBody>
        </p:sp>
        <p:cxnSp>
          <p:nvCxnSpPr>
            <p:cNvPr id="33" name="直接连接符 32">
              <a:extLst>
                <a:ext uri="{FF2B5EF4-FFF2-40B4-BE49-F238E27FC236}">
                  <a16:creationId xmlns:a16="http://schemas.microsoft.com/office/drawing/2014/main" id="{5D9025F0-E244-4FAB-8CD3-2F951BA8C29B}"/>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36" name="文本框 35">
            <a:extLst>
              <a:ext uri="{FF2B5EF4-FFF2-40B4-BE49-F238E27FC236}">
                <a16:creationId xmlns:a16="http://schemas.microsoft.com/office/drawing/2014/main" id="{5DAB71E2-752F-476A-B02E-B38D9D5BDBC9}"/>
              </a:ext>
            </a:extLst>
          </p:cNvPr>
          <p:cNvSpPr txBox="1"/>
          <p:nvPr/>
        </p:nvSpPr>
        <p:spPr>
          <a:xfrm>
            <a:off x="890390" y="1340215"/>
            <a:ext cx="1962443"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1.</a:t>
            </a:r>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 </a:t>
            </a: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RNN</a:t>
            </a:r>
            <a:endPar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grpSp>
        <p:nvGrpSpPr>
          <p:cNvPr id="39" name="组合 38">
            <a:extLst>
              <a:ext uri="{FF2B5EF4-FFF2-40B4-BE49-F238E27FC236}">
                <a16:creationId xmlns:a16="http://schemas.microsoft.com/office/drawing/2014/main" id="{4B5F4533-44CE-4BE6-8D30-9C88A051D99C}"/>
              </a:ext>
            </a:extLst>
          </p:cNvPr>
          <p:cNvGrpSpPr/>
          <p:nvPr/>
        </p:nvGrpSpPr>
        <p:grpSpPr>
          <a:xfrm>
            <a:off x="1513952" y="2019006"/>
            <a:ext cx="2042048" cy="492443"/>
            <a:chOff x="1230923" y="4449515"/>
            <a:chExt cx="2042048" cy="492443"/>
          </a:xfrm>
        </p:grpSpPr>
        <p:sp>
          <p:nvSpPr>
            <p:cNvPr id="44" name="文本框 43">
              <a:extLst>
                <a:ext uri="{FF2B5EF4-FFF2-40B4-BE49-F238E27FC236}">
                  <a16:creationId xmlns:a16="http://schemas.microsoft.com/office/drawing/2014/main" id="{415A46F1-61B5-4C1D-A994-8A03FF7B5438}"/>
                </a:ext>
              </a:extLst>
            </p:cNvPr>
            <p:cNvSpPr txBox="1"/>
            <p:nvPr/>
          </p:nvSpPr>
          <p:spPr>
            <a:xfrm>
              <a:off x="1394472" y="4449515"/>
              <a:ext cx="1878499"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顺序约束</a:t>
              </a:r>
            </a:p>
          </p:txBody>
        </p:sp>
        <p:sp>
          <p:nvSpPr>
            <p:cNvPr id="45" name="矩形 44">
              <a:extLst>
                <a:ext uri="{FF2B5EF4-FFF2-40B4-BE49-F238E27FC236}">
                  <a16:creationId xmlns:a16="http://schemas.microsoft.com/office/drawing/2014/main" id="{7BC16A75-9B6E-4041-BAAF-2AE640FD9F85}"/>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46" name="文本框 45">
            <a:extLst>
              <a:ext uri="{FF2B5EF4-FFF2-40B4-BE49-F238E27FC236}">
                <a16:creationId xmlns:a16="http://schemas.microsoft.com/office/drawing/2014/main" id="{7FF2C3CE-7A2A-4152-8427-12C3FEB6EBD6}"/>
              </a:ext>
            </a:extLst>
          </p:cNvPr>
          <p:cNvSpPr txBox="1"/>
          <p:nvPr/>
        </p:nvSpPr>
        <p:spPr>
          <a:xfrm>
            <a:off x="890390" y="3701342"/>
            <a:ext cx="5517667"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 </a:t>
            </a:r>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当前基于</a:t>
            </a:r>
            <a:r>
              <a:rPr kumimoji="0" lang="en-US" altLang="zh-CN"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CNN</a:t>
            </a:r>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的序列翻译模型</a:t>
            </a:r>
          </a:p>
        </p:txBody>
      </p:sp>
      <p:grpSp>
        <p:nvGrpSpPr>
          <p:cNvPr id="52" name="组合 51">
            <a:extLst>
              <a:ext uri="{FF2B5EF4-FFF2-40B4-BE49-F238E27FC236}">
                <a16:creationId xmlns:a16="http://schemas.microsoft.com/office/drawing/2014/main" id="{3159979B-31A2-409F-8FFD-83B1C4E6939A}"/>
              </a:ext>
            </a:extLst>
          </p:cNvPr>
          <p:cNvGrpSpPr/>
          <p:nvPr/>
        </p:nvGrpSpPr>
        <p:grpSpPr>
          <a:xfrm>
            <a:off x="1513952" y="4380133"/>
            <a:ext cx="3820048" cy="492443"/>
            <a:chOff x="1230923" y="4449515"/>
            <a:chExt cx="3820048" cy="492443"/>
          </a:xfrm>
        </p:grpSpPr>
        <mc:AlternateContent xmlns:mc="http://schemas.openxmlformats.org/markup-compatibility/2006" xmlns:a14="http://schemas.microsoft.com/office/drawing/2010/main">
          <mc:Choice Requires="a14">
            <p:sp>
              <p:nvSpPr>
                <p:cNvPr id="53" name="文本框 52">
                  <a:extLst>
                    <a:ext uri="{FF2B5EF4-FFF2-40B4-BE49-F238E27FC236}">
                      <a16:creationId xmlns:a16="http://schemas.microsoft.com/office/drawing/2014/main" id="{8A33E918-3D1C-4D98-A99F-465082352D05}"/>
                    </a:ext>
                  </a:extLst>
                </p:cNvPr>
                <p:cNvSpPr txBox="1"/>
                <p:nvPr/>
              </p:nvSpPr>
              <p:spPr>
                <a:xfrm>
                  <a:off x="1394472" y="4449515"/>
                  <a:ext cx="3656499"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u="none" strike="noStrike" kern="1200" cap="none" spc="0" normalizeH="0" baseline="0" noProof="0" dirty="0">
                      <a:ln>
                        <a:noFill/>
                      </a:ln>
                      <a:solidFill>
                        <a:prstClr val="black"/>
                      </a:solidFill>
                      <a:effectLst/>
                      <a:uLnTx/>
                      <a:uFillTx/>
                      <a:ea typeface="微软雅黑" panose="020B0503020204020204" pitchFamily="34" charset="-122"/>
                    </a:rPr>
                    <a:t>如</a:t>
                  </a:r>
                  <a14:m>
                    <m:oMath xmlns:m="http://schemas.openxmlformats.org/officeDocument/2006/math">
                      <m:r>
                        <a:rPr lang="zh-CN" altLang="en-US" sz="2600">
                          <a:solidFill>
                            <a:prstClr val="black"/>
                          </a:solidFill>
                          <a:latin typeface="Cambria Math" panose="02040503050406030204" pitchFamily="18" charset="0"/>
                          <a:ea typeface="微软雅黑" panose="020B0503020204020204" pitchFamily="34" charset="-122"/>
                        </a:rPr>
                        <m:t>：</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𝐶𝑜𝑛𝑣𝑆</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2</m:t>
                      </m:r>
                      <m:r>
                        <a:rPr kumimoji="0" lang="en-US" altLang="zh-CN" sz="2600" b="0" i="1" u="none" strike="noStrike" kern="1200" cap="none" spc="0" normalizeH="0" baseline="0" noProof="0" smtClean="0">
                          <a:ln>
                            <a:noFill/>
                          </a:ln>
                          <a:solidFill>
                            <a:prstClr val="black"/>
                          </a:solidFill>
                          <a:effectLst/>
                          <a:uLnTx/>
                          <a:uFillTx/>
                          <a:latin typeface="Cambria Math" panose="02040503050406030204" pitchFamily="18" charset="0"/>
                          <a:ea typeface="微软雅黑" panose="020B0503020204020204" pitchFamily="34" charset="-122"/>
                        </a:rPr>
                        <m:t>𝑆</m:t>
                      </m:r>
                    </m:oMath>
                  </a14:m>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14:m>
                    <m:oMath xmlns:m="http://schemas.openxmlformats.org/officeDocument/2006/math">
                      <m:r>
                        <m:rPr>
                          <m:sty m:val="p"/>
                        </m:rPr>
                        <a:rPr lang="en-US" altLang="zh-CN" sz="2600" dirty="0">
                          <a:solidFill>
                            <a:prstClr val="black"/>
                          </a:solidFill>
                          <a:latin typeface="Cambria Math" panose="02040503050406030204" pitchFamily="18" charset="0"/>
                          <a:ea typeface="微软雅黑" panose="020B0503020204020204" pitchFamily="34" charset="-122"/>
                        </a:rPr>
                        <m:t>By</m:t>
                      </m:r>
                      <m:r>
                        <m:rPr>
                          <m:sty m:val="p"/>
                        </m:rPr>
                        <a:rPr lang="en-US" altLang="zh-CN" sz="2600" b="0" i="0" dirty="0" smtClean="0">
                          <a:solidFill>
                            <a:prstClr val="black"/>
                          </a:solidFill>
                          <a:latin typeface="Cambria Math" panose="02040503050406030204" pitchFamily="18" charset="0"/>
                          <a:ea typeface="微软雅黑" panose="020B0503020204020204" pitchFamily="34" charset="-122"/>
                        </a:rPr>
                        <m:t>teNet</m:t>
                      </m:r>
                    </m:oMath>
                  </a14:m>
                  <a:endPar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mc:Choice>
          <mc:Fallback xmlns="">
            <p:sp>
              <p:nvSpPr>
                <p:cNvPr id="53" name="文本框 52">
                  <a:extLst>
                    <a:ext uri="{FF2B5EF4-FFF2-40B4-BE49-F238E27FC236}">
                      <a16:creationId xmlns:a16="http://schemas.microsoft.com/office/drawing/2014/main" id="{8A33E918-3D1C-4D98-A99F-465082352D05}"/>
                    </a:ext>
                  </a:extLst>
                </p:cNvPr>
                <p:cNvSpPr txBox="1">
                  <a:spLocks noRot="1" noChangeAspect="1" noMove="1" noResize="1" noEditPoints="1" noAdjustHandles="1" noChangeArrowheads="1" noChangeShapeType="1" noTextEdit="1"/>
                </p:cNvSpPr>
                <p:nvPr/>
              </p:nvSpPr>
              <p:spPr>
                <a:xfrm>
                  <a:off x="1394472" y="4449515"/>
                  <a:ext cx="3656499" cy="492443"/>
                </a:xfrm>
                <a:prstGeom prst="rect">
                  <a:avLst/>
                </a:prstGeom>
                <a:blipFill>
                  <a:blip r:embed="rId3"/>
                  <a:stretch>
                    <a:fillRect l="-3000" t="-12500" b="-31250"/>
                  </a:stretch>
                </a:blipFill>
              </p:spPr>
              <p:txBody>
                <a:bodyPr/>
                <a:lstStyle/>
                <a:p>
                  <a:r>
                    <a:rPr lang="zh-CN" altLang="en-US">
                      <a:noFill/>
                    </a:rPr>
                    <a:t> </a:t>
                  </a:r>
                </a:p>
              </p:txBody>
            </p:sp>
          </mc:Fallback>
        </mc:AlternateContent>
        <p:sp>
          <p:nvSpPr>
            <p:cNvPr id="54" name="矩形 53">
              <a:extLst>
                <a:ext uri="{FF2B5EF4-FFF2-40B4-BE49-F238E27FC236}">
                  <a16:creationId xmlns:a16="http://schemas.microsoft.com/office/drawing/2014/main" id="{D8C54B60-5990-498D-B6A7-85FC673E5E9E}"/>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55" name="组合 54">
            <a:extLst>
              <a:ext uri="{FF2B5EF4-FFF2-40B4-BE49-F238E27FC236}">
                <a16:creationId xmlns:a16="http://schemas.microsoft.com/office/drawing/2014/main" id="{2F390597-D100-4C80-94D6-2E89E92EDE54}"/>
              </a:ext>
            </a:extLst>
          </p:cNvPr>
          <p:cNvGrpSpPr/>
          <p:nvPr/>
        </p:nvGrpSpPr>
        <p:grpSpPr>
          <a:xfrm>
            <a:off x="1513952" y="5218606"/>
            <a:ext cx="5859304" cy="492443"/>
            <a:chOff x="1230923" y="4449515"/>
            <a:chExt cx="5859304" cy="492443"/>
          </a:xfrm>
        </p:grpSpPr>
        <p:sp>
          <p:nvSpPr>
            <p:cNvPr id="56" name="文本框 55">
              <a:extLst>
                <a:ext uri="{FF2B5EF4-FFF2-40B4-BE49-F238E27FC236}">
                  <a16:creationId xmlns:a16="http://schemas.microsoft.com/office/drawing/2014/main" id="{306D27DE-7C9C-4F39-8E5E-9A265166B99D}"/>
                </a:ext>
              </a:extLst>
            </p:cNvPr>
            <p:cNvSpPr txBox="1"/>
            <p:nvPr/>
          </p:nvSpPr>
          <p:spPr>
            <a:xfrm>
              <a:off x="1394472" y="4449515"/>
              <a:ext cx="5695755"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无法高效连接序列中任意两个</a:t>
              </a:r>
              <a:r>
                <a:rPr kumimoji="0" lang="en-US" altLang="zh-CN"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token</a:t>
              </a:r>
            </a:p>
          </p:txBody>
        </p:sp>
        <p:sp>
          <p:nvSpPr>
            <p:cNvPr id="57" name="矩形 56">
              <a:extLst>
                <a:ext uri="{FF2B5EF4-FFF2-40B4-BE49-F238E27FC236}">
                  <a16:creationId xmlns:a16="http://schemas.microsoft.com/office/drawing/2014/main" id="{11BEA279-CD1D-43B3-B93F-7EE890C7FC4B}"/>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58" name="组合 57">
            <a:extLst>
              <a:ext uri="{FF2B5EF4-FFF2-40B4-BE49-F238E27FC236}">
                <a16:creationId xmlns:a16="http://schemas.microsoft.com/office/drawing/2014/main" id="{9473E1B3-D622-40D3-B79B-CAB293959378}"/>
              </a:ext>
            </a:extLst>
          </p:cNvPr>
          <p:cNvGrpSpPr/>
          <p:nvPr/>
        </p:nvGrpSpPr>
        <p:grpSpPr>
          <a:xfrm>
            <a:off x="1513952" y="2762758"/>
            <a:ext cx="2462962" cy="492443"/>
            <a:chOff x="1230923" y="4449515"/>
            <a:chExt cx="2462962" cy="492443"/>
          </a:xfrm>
        </p:grpSpPr>
        <p:sp>
          <p:nvSpPr>
            <p:cNvPr id="59" name="文本框 58">
              <a:extLst>
                <a:ext uri="{FF2B5EF4-FFF2-40B4-BE49-F238E27FC236}">
                  <a16:creationId xmlns:a16="http://schemas.microsoft.com/office/drawing/2014/main" id="{F426D49F-FFF2-4888-9CF5-A06507A6B1B0}"/>
                </a:ext>
              </a:extLst>
            </p:cNvPr>
            <p:cNvSpPr txBox="1"/>
            <p:nvPr/>
          </p:nvSpPr>
          <p:spPr>
            <a:xfrm>
              <a:off x="1394472" y="4449515"/>
              <a:ext cx="2299413"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长期依赖问题</a:t>
              </a:r>
            </a:p>
          </p:txBody>
        </p:sp>
        <p:sp>
          <p:nvSpPr>
            <p:cNvPr id="60" name="矩形 59">
              <a:extLst>
                <a:ext uri="{FF2B5EF4-FFF2-40B4-BE49-F238E27FC236}">
                  <a16:creationId xmlns:a16="http://schemas.microsoft.com/office/drawing/2014/main" id="{9F79549B-101C-44A7-BCAD-BE31C5485E13}"/>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Tree>
    <p:extLst>
      <p:ext uri="{BB962C8B-B14F-4D97-AF65-F5344CB8AC3E}">
        <p14:creationId xmlns:p14="http://schemas.microsoft.com/office/powerpoint/2010/main" val="1880146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750"/>
                                        <p:tgtEl>
                                          <p:spTgt spid="25"/>
                                        </p:tgtEl>
                                        <p:attrNameLst>
                                          <p:attrName>ppt_x</p:attrName>
                                        </p:attrNameLst>
                                      </p:cBhvr>
                                      <p:tavLst>
                                        <p:tav tm="0">
                                          <p:val>
                                            <p:strVal val="#ppt_x-#ppt_w*1.125000"/>
                                          </p:val>
                                        </p:tav>
                                        <p:tav tm="100000">
                                          <p:val>
                                            <p:strVal val="#ppt_x"/>
                                          </p:val>
                                        </p:tav>
                                      </p:tavLst>
                                    </p:anim>
                                    <p:animEffect transition="in" filter="wipe(right)">
                                      <p:cBhvr>
                                        <p:cTn id="8"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95000">
              <a:srgbClr val="FF0000"/>
            </a:gs>
            <a:gs pos="0">
              <a:srgbClr val="FFFF00"/>
            </a:gs>
          </a:gsLst>
          <a:lin ang="5400000" scaled="1"/>
          <a:tileRect/>
        </a:gradFill>
        <a:effectLst/>
      </p:bgPr>
    </p:bg>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366374" y="334652"/>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相关背景</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42" name="组合 41">
            <a:extLst>
              <a:ext uri="{FF2B5EF4-FFF2-40B4-BE49-F238E27FC236}">
                <a16:creationId xmlns:a16="http://schemas.microsoft.com/office/drawing/2014/main" id="{A997D341-2A1B-40B4-BC43-675AFA14CD05}"/>
              </a:ext>
            </a:extLst>
          </p:cNvPr>
          <p:cNvGrpSpPr/>
          <p:nvPr/>
        </p:nvGrpSpPr>
        <p:grpSpPr>
          <a:xfrm>
            <a:off x="728676" y="1411889"/>
            <a:ext cx="3023962" cy="523220"/>
            <a:chOff x="539705" y="1211817"/>
            <a:chExt cx="3023962" cy="523220"/>
          </a:xfrm>
        </p:grpSpPr>
        <p:pic>
          <p:nvPicPr>
            <p:cNvPr id="43" name="图形 42" descr="灯泡">
              <a:extLst>
                <a:ext uri="{FF2B5EF4-FFF2-40B4-BE49-F238E27FC236}">
                  <a16:creationId xmlns:a16="http://schemas.microsoft.com/office/drawing/2014/main" id="{6A95DA5E-000E-458E-94D5-6FAA46ED2E7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9705" y="1311427"/>
              <a:ext cx="324000" cy="324000"/>
            </a:xfrm>
            <a:prstGeom prst="rect">
              <a:avLst/>
            </a:prstGeom>
          </p:spPr>
        </p:pic>
        <p:sp>
          <p:nvSpPr>
            <p:cNvPr id="46" name="文本框 45">
              <a:extLst>
                <a:ext uri="{FF2B5EF4-FFF2-40B4-BE49-F238E27FC236}">
                  <a16:creationId xmlns:a16="http://schemas.microsoft.com/office/drawing/2014/main" id="{C4C700A5-2409-49DB-94E6-2C3CC10995D4}"/>
                </a:ext>
              </a:extLst>
            </p:cNvPr>
            <p:cNvSpPr txBox="1"/>
            <p:nvPr/>
          </p:nvSpPr>
          <p:spPr>
            <a:xfrm>
              <a:off x="863705" y="1211817"/>
              <a:ext cx="2699962" cy="523220"/>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命名实体识别</a:t>
              </a:r>
            </a:p>
          </p:txBody>
        </p:sp>
      </p:grpSp>
      <p:sp>
        <p:nvSpPr>
          <p:cNvPr id="14" name="文本框 13">
            <a:extLst>
              <a:ext uri="{FF2B5EF4-FFF2-40B4-BE49-F238E27FC236}">
                <a16:creationId xmlns:a16="http://schemas.microsoft.com/office/drawing/2014/main" id="{0A019838-A002-4E6E-B07C-73FF6D202BD1}"/>
              </a:ext>
            </a:extLst>
          </p:cNvPr>
          <p:cNvSpPr txBox="1"/>
          <p:nvPr/>
        </p:nvSpPr>
        <p:spPr>
          <a:xfrm>
            <a:off x="4252932" y="1399317"/>
            <a:ext cx="7801182"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识别文本中具有特定意义的实体，如人名、地名</a:t>
            </a:r>
          </a:p>
        </p:txBody>
      </p:sp>
      <p:grpSp>
        <p:nvGrpSpPr>
          <p:cNvPr id="16" name="组合 15">
            <a:extLst>
              <a:ext uri="{FF2B5EF4-FFF2-40B4-BE49-F238E27FC236}">
                <a16:creationId xmlns:a16="http://schemas.microsoft.com/office/drawing/2014/main" id="{2C354D90-FEF5-4195-ABD9-7E4E51C831C0}"/>
              </a:ext>
            </a:extLst>
          </p:cNvPr>
          <p:cNvGrpSpPr/>
          <p:nvPr/>
        </p:nvGrpSpPr>
        <p:grpSpPr>
          <a:xfrm>
            <a:off x="728676" y="2275735"/>
            <a:ext cx="3524256" cy="523220"/>
            <a:chOff x="539705" y="1211817"/>
            <a:chExt cx="3524256" cy="523220"/>
          </a:xfrm>
        </p:grpSpPr>
        <p:pic>
          <p:nvPicPr>
            <p:cNvPr id="17" name="图形 16" descr="灯泡">
              <a:extLst>
                <a:ext uri="{FF2B5EF4-FFF2-40B4-BE49-F238E27FC236}">
                  <a16:creationId xmlns:a16="http://schemas.microsoft.com/office/drawing/2014/main" id="{983302F1-83CC-410D-A6C7-36F5738383A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9705" y="1311427"/>
              <a:ext cx="324000" cy="324000"/>
            </a:xfrm>
            <a:prstGeom prst="rect">
              <a:avLst/>
            </a:prstGeom>
          </p:spPr>
        </p:pic>
        <p:sp>
          <p:nvSpPr>
            <p:cNvPr id="18" name="文本框 17">
              <a:extLst>
                <a:ext uri="{FF2B5EF4-FFF2-40B4-BE49-F238E27FC236}">
                  <a16:creationId xmlns:a16="http://schemas.microsoft.com/office/drawing/2014/main" id="{EE0481A3-6120-4B15-8F59-8AEE046F36BF}"/>
                </a:ext>
              </a:extLst>
            </p:cNvPr>
            <p:cNvSpPr txBox="1"/>
            <p:nvPr/>
          </p:nvSpPr>
          <p:spPr>
            <a:xfrm>
              <a:off x="863704" y="1211817"/>
              <a:ext cx="3200257" cy="523220"/>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嵌套命名实体识别</a:t>
              </a:r>
            </a:p>
          </p:txBody>
        </p:sp>
      </p:grpSp>
      <p:sp>
        <p:nvSpPr>
          <p:cNvPr id="22" name="文本框 21">
            <a:extLst>
              <a:ext uri="{FF2B5EF4-FFF2-40B4-BE49-F238E27FC236}">
                <a16:creationId xmlns:a16="http://schemas.microsoft.com/office/drawing/2014/main" id="{A25565CD-6124-4510-B6BA-4B2F54BB40BF}"/>
              </a:ext>
            </a:extLst>
          </p:cNvPr>
          <p:cNvSpPr txBox="1"/>
          <p:nvPr/>
        </p:nvSpPr>
        <p:spPr>
          <a:xfrm>
            <a:off x="4252932" y="2268041"/>
            <a:ext cx="748076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dirty="0">
                <a:solidFill>
                  <a:prstClr val="black"/>
                </a:solidFill>
                <a:latin typeface="微软雅黑" panose="020B0503020204020204" pitchFamily="34" charset="-122"/>
                <a:ea typeface="微软雅黑" panose="020B0503020204020204" pitchFamily="34" charset="-122"/>
              </a:rPr>
              <a:t>一个实体内部还存在一个或多个其他实体</a:t>
            </a:r>
            <a:endParaRPr kumimoji="0" lang="zh-CN" altLang="en-US" sz="2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CAE7A5C8-2A35-414D-B62F-BC5B30660C4A}"/>
              </a:ext>
            </a:extLst>
          </p:cNvPr>
          <p:cNvPicPr>
            <a:picLocks noChangeAspect="1"/>
          </p:cNvPicPr>
          <p:nvPr/>
        </p:nvPicPr>
        <p:blipFill>
          <a:blip r:embed="rId5"/>
          <a:stretch>
            <a:fillRect/>
          </a:stretch>
        </p:blipFill>
        <p:spPr>
          <a:xfrm>
            <a:off x="1197917" y="2959050"/>
            <a:ext cx="9796165" cy="2928093"/>
          </a:xfrm>
          <a:prstGeom prst="rect">
            <a:avLst/>
          </a:prstGeom>
        </p:spPr>
      </p:pic>
      <p:sp>
        <p:nvSpPr>
          <p:cNvPr id="23" name="文本框 22">
            <a:extLst>
              <a:ext uri="{FF2B5EF4-FFF2-40B4-BE49-F238E27FC236}">
                <a16:creationId xmlns:a16="http://schemas.microsoft.com/office/drawing/2014/main" id="{D302D8C3-2E6C-41FC-AE51-F4F3CDC555F8}"/>
              </a:ext>
            </a:extLst>
          </p:cNvPr>
          <p:cNvSpPr txBox="1"/>
          <p:nvPr/>
        </p:nvSpPr>
        <p:spPr>
          <a:xfrm>
            <a:off x="2355616" y="6054932"/>
            <a:ext cx="7480766" cy="49244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600" dirty="0">
                <a:solidFill>
                  <a:prstClr val="black"/>
                </a:solidFill>
                <a:latin typeface="微软雅黑" panose="020B0503020204020204" pitchFamily="34" charset="-122"/>
                <a:ea typeface="微软雅黑" panose="020B0503020204020204" pitchFamily="34" charset="-122"/>
              </a:rPr>
              <a:t>托马斯</a:t>
            </a:r>
            <a:r>
              <a:rPr lang="en-US" altLang="zh-CN" sz="2600" dirty="0">
                <a:solidFill>
                  <a:prstClr val="black"/>
                </a:solidFill>
                <a:latin typeface="微软雅黑" panose="020B0503020204020204" pitchFamily="34" charset="-122"/>
                <a:ea typeface="微软雅黑" panose="020B0503020204020204" pitchFamily="34" charset="-122"/>
              </a:rPr>
              <a:t>·</a:t>
            </a:r>
            <a:r>
              <a:rPr lang="zh-CN" altLang="en-US" sz="2600" dirty="0">
                <a:solidFill>
                  <a:prstClr val="black"/>
                </a:solidFill>
                <a:latin typeface="微软雅黑" panose="020B0503020204020204" pitchFamily="34" charset="-122"/>
                <a:ea typeface="微软雅黑" panose="020B0503020204020204" pitchFamily="34" charset="-122"/>
              </a:rPr>
              <a:t>杰斐逊，美国第三任总统</a:t>
            </a:r>
            <a:endPar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09328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p:tgtEl>
                                          <p:spTgt spid="19"/>
                                        </p:tgtEl>
                                        <p:attrNameLst>
                                          <p:attrName>ppt_x</p:attrName>
                                        </p:attrNameLst>
                                      </p:cBhvr>
                                      <p:tavLst>
                                        <p:tav tm="0">
                                          <p:val>
                                            <p:strVal val="#ppt_x-#ppt_w*1.125000"/>
                                          </p:val>
                                        </p:tav>
                                        <p:tav tm="100000">
                                          <p:val>
                                            <p:strVal val="#ppt_x"/>
                                          </p:val>
                                        </p:tav>
                                      </p:tavLst>
                                    </p:anim>
                                    <p:animEffect transition="in" filter="wipe(right)">
                                      <p:cBhvr>
                                        <p:cTn id="8"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243002" y="148304"/>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相关背景 </a:t>
              </a:r>
              <a:r>
                <a:rPr lang="en-US" altLang="zh-CN"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 </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现有方法</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15" name="组合 14">
            <a:extLst>
              <a:ext uri="{FF2B5EF4-FFF2-40B4-BE49-F238E27FC236}">
                <a16:creationId xmlns:a16="http://schemas.microsoft.com/office/drawing/2014/main" id="{10BE18A2-BAEF-40C6-84CA-5ABDC01F5EC1}"/>
              </a:ext>
            </a:extLst>
          </p:cNvPr>
          <p:cNvGrpSpPr/>
          <p:nvPr/>
        </p:nvGrpSpPr>
        <p:grpSpPr>
          <a:xfrm>
            <a:off x="569018" y="967519"/>
            <a:ext cx="3023962" cy="523220"/>
            <a:chOff x="539705" y="1211817"/>
            <a:chExt cx="3023962" cy="523220"/>
          </a:xfrm>
        </p:grpSpPr>
        <p:pic>
          <p:nvPicPr>
            <p:cNvPr id="24" name="图形 23" descr="灯泡">
              <a:extLst>
                <a:ext uri="{FF2B5EF4-FFF2-40B4-BE49-F238E27FC236}">
                  <a16:creationId xmlns:a16="http://schemas.microsoft.com/office/drawing/2014/main" id="{3CDFAD55-9B9B-47EC-B82D-C206CD3F146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9705" y="1311427"/>
              <a:ext cx="324000" cy="324000"/>
            </a:xfrm>
            <a:prstGeom prst="rect">
              <a:avLst/>
            </a:prstGeom>
          </p:spPr>
        </p:pic>
        <p:sp>
          <p:nvSpPr>
            <p:cNvPr id="25" name="文本框 24">
              <a:extLst>
                <a:ext uri="{FF2B5EF4-FFF2-40B4-BE49-F238E27FC236}">
                  <a16:creationId xmlns:a16="http://schemas.microsoft.com/office/drawing/2014/main" id="{02A4199A-15E7-4E3B-9BE4-7D992EEF9286}"/>
                </a:ext>
              </a:extLst>
            </p:cNvPr>
            <p:cNvSpPr txBox="1"/>
            <p:nvPr/>
          </p:nvSpPr>
          <p:spPr>
            <a:xfrm>
              <a:off x="863705" y="1211817"/>
              <a:ext cx="2699962" cy="523220"/>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层叠式模型</a:t>
              </a:r>
            </a:p>
          </p:txBody>
        </p:sp>
      </p:grpSp>
      <p:pic>
        <p:nvPicPr>
          <p:cNvPr id="4" name="图片 3">
            <a:extLst>
              <a:ext uri="{FF2B5EF4-FFF2-40B4-BE49-F238E27FC236}">
                <a16:creationId xmlns:a16="http://schemas.microsoft.com/office/drawing/2014/main" id="{9B49D0C6-C7E2-479B-8A01-B1BDDB4AA9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3018" y="1590349"/>
            <a:ext cx="10487102" cy="4724435"/>
          </a:xfrm>
          <a:prstGeom prst="rect">
            <a:avLst/>
          </a:prstGeom>
        </p:spPr>
      </p:pic>
      <p:sp>
        <p:nvSpPr>
          <p:cNvPr id="26" name="文本框 25">
            <a:extLst>
              <a:ext uri="{FF2B5EF4-FFF2-40B4-BE49-F238E27FC236}">
                <a16:creationId xmlns:a16="http://schemas.microsoft.com/office/drawing/2014/main" id="{EC336E92-FA56-4811-B067-F43B6577DF39}"/>
              </a:ext>
            </a:extLst>
          </p:cNvPr>
          <p:cNvSpPr txBox="1"/>
          <p:nvPr/>
        </p:nvSpPr>
        <p:spPr>
          <a:xfrm>
            <a:off x="979715" y="6396335"/>
            <a:ext cx="6908800" cy="461665"/>
          </a:xfrm>
          <a:prstGeom prst="rect">
            <a:avLst/>
          </a:prstGeom>
          <a:noFill/>
        </p:spPr>
        <p:txBody>
          <a:bodyPr wrap="square">
            <a:spAutoFit/>
          </a:bodyPr>
          <a:lstStyle/>
          <a:p>
            <a:pPr algn="ctr"/>
            <a:r>
              <a:rPr lang="en-US" altLang="zh-CN" sz="2400" b="0" dirty="0">
                <a:effectLst/>
                <a:latin typeface="Consolas" panose="020B0609020204030204" pitchFamily="49" charset="0"/>
              </a:rPr>
              <a:t>&lt;</a:t>
            </a:r>
            <a:r>
              <a:rPr lang="zh-CN" altLang="en-US" sz="2400" b="0" dirty="0">
                <a:effectLst/>
                <a:latin typeface="Consolas" panose="020B0609020204030204" pitchFamily="49" charset="0"/>
              </a:rPr>
              <a:t>鼠</a:t>
            </a:r>
            <a:r>
              <a:rPr lang="en-US" altLang="zh-CN" sz="2400" b="0" dirty="0">
                <a:effectLst/>
                <a:latin typeface="Consolas" panose="020B0609020204030204" pitchFamily="49" charset="0"/>
              </a:rPr>
              <a:t>&gt; &lt;</a:t>
            </a:r>
            <a:r>
              <a:rPr lang="zh-CN" altLang="en-US" sz="2400" b="0" dirty="0">
                <a:effectLst/>
                <a:latin typeface="Consolas" panose="020B0609020204030204" pitchFamily="49" charset="0"/>
              </a:rPr>
              <a:t>白细胞介素</a:t>
            </a:r>
            <a:r>
              <a:rPr lang="en-US" altLang="zh-CN" sz="2400" b="0" dirty="0">
                <a:effectLst/>
                <a:latin typeface="Consolas" panose="020B0609020204030204" pitchFamily="49" charset="0"/>
              </a:rPr>
              <a:t>-2&gt; &lt;</a:t>
            </a:r>
            <a:r>
              <a:rPr lang="zh-CN" altLang="en-US" sz="2400" b="0" dirty="0">
                <a:effectLst/>
                <a:latin typeface="Consolas" panose="020B0609020204030204" pitchFamily="49" charset="0"/>
              </a:rPr>
              <a:t>受体</a:t>
            </a:r>
            <a:r>
              <a:rPr lang="en-US" altLang="zh-CN" sz="2400" b="0" dirty="0">
                <a:effectLst/>
                <a:latin typeface="Consolas" panose="020B0609020204030204" pitchFamily="49" charset="0"/>
              </a:rPr>
              <a:t>&gt; &lt;</a:t>
            </a:r>
            <a:r>
              <a:rPr lang="zh-CN" altLang="en-US" sz="2400" b="0" dirty="0">
                <a:effectLst/>
                <a:latin typeface="Consolas" panose="020B0609020204030204" pitchFamily="49" charset="0"/>
              </a:rPr>
              <a:t>基因</a:t>
            </a:r>
            <a:r>
              <a:rPr lang="en-US" altLang="zh-CN" sz="2400" b="0" dirty="0">
                <a:effectLst/>
                <a:latin typeface="Consolas" panose="020B0609020204030204" pitchFamily="49" charset="0"/>
              </a:rPr>
              <a:t>&gt; &lt;</a:t>
            </a:r>
            <a:r>
              <a:rPr lang="zh-CN" altLang="en-US" sz="2400" b="0" dirty="0">
                <a:effectLst/>
                <a:latin typeface="Consolas" panose="020B0609020204030204" pitchFamily="49" charset="0"/>
              </a:rPr>
              <a:t>表达</a:t>
            </a:r>
            <a:r>
              <a:rPr lang="en-US" altLang="zh-CN" sz="2400" b="0" dirty="0">
                <a:effectLst/>
                <a:latin typeface="Consolas" panose="020B0609020204030204" pitchFamily="49" charset="0"/>
              </a:rPr>
              <a:t>&gt;</a:t>
            </a:r>
          </a:p>
        </p:txBody>
      </p:sp>
      <p:grpSp>
        <p:nvGrpSpPr>
          <p:cNvPr id="12" name="组合 11">
            <a:extLst>
              <a:ext uri="{FF2B5EF4-FFF2-40B4-BE49-F238E27FC236}">
                <a16:creationId xmlns:a16="http://schemas.microsoft.com/office/drawing/2014/main" id="{06530A0D-6C94-4892-81FE-3B2ABB4D2F8E}"/>
              </a:ext>
            </a:extLst>
          </p:cNvPr>
          <p:cNvGrpSpPr/>
          <p:nvPr/>
        </p:nvGrpSpPr>
        <p:grpSpPr>
          <a:xfrm>
            <a:off x="4771198" y="1639018"/>
            <a:ext cx="6608922" cy="3144361"/>
            <a:chOff x="4661508" y="1929501"/>
            <a:chExt cx="6608922" cy="3144361"/>
          </a:xfrm>
        </p:grpSpPr>
        <p:sp>
          <p:nvSpPr>
            <p:cNvPr id="7" name="矩形 6">
              <a:extLst>
                <a:ext uri="{FF2B5EF4-FFF2-40B4-BE49-F238E27FC236}">
                  <a16:creationId xmlns:a16="http://schemas.microsoft.com/office/drawing/2014/main" id="{25B5DC1A-57F1-4F95-8120-18CE3B8C519E}"/>
                </a:ext>
              </a:extLst>
            </p:cNvPr>
            <p:cNvSpPr/>
            <p:nvPr/>
          </p:nvSpPr>
          <p:spPr>
            <a:xfrm>
              <a:off x="4661508" y="1929501"/>
              <a:ext cx="6608922" cy="3144361"/>
            </a:xfrm>
            <a:prstGeom prst="rect">
              <a:avLst/>
            </a:prstGeom>
            <a:solidFill>
              <a:schemeClr val="bg1"/>
            </a:solidFill>
            <a:ln w="28575">
              <a:solidFill>
                <a:schemeClr val="tx1"/>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a:extLst>
                <a:ext uri="{FF2B5EF4-FFF2-40B4-BE49-F238E27FC236}">
                  <a16:creationId xmlns:a16="http://schemas.microsoft.com/office/drawing/2014/main" id="{408429A2-EF69-4ED5-B1F3-A91B61C5CDD7}"/>
                </a:ext>
              </a:extLst>
            </p:cNvPr>
            <p:cNvPicPr>
              <a:picLocks noChangeAspect="1"/>
            </p:cNvPicPr>
            <p:nvPr/>
          </p:nvPicPr>
          <p:blipFill>
            <a:blip r:embed="rId6"/>
            <a:stretch>
              <a:fillRect/>
            </a:stretch>
          </p:blipFill>
          <p:spPr>
            <a:xfrm>
              <a:off x="4771198" y="2039584"/>
              <a:ext cx="5587585" cy="1462098"/>
            </a:xfrm>
            <a:prstGeom prst="rect">
              <a:avLst/>
            </a:prstGeom>
          </p:spPr>
        </p:pic>
        <p:pic>
          <p:nvPicPr>
            <p:cNvPr id="10" name="图片 9">
              <a:extLst>
                <a:ext uri="{FF2B5EF4-FFF2-40B4-BE49-F238E27FC236}">
                  <a16:creationId xmlns:a16="http://schemas.microsoft.com/office/drawing/2014/main" id="{86FC4297-08A8-4ABA-93F2-90337F698C46}"/>
                </a:ext>
              </a:extLst>
            </p:cNvPr>
            <p:cNvPicPr>
              <a:picLocks noChangeAspect="1"/>
            </p:cNvPicPr>
            <p:nvPr/>
          </p:nvPicPr>
          <p:blipFill>
            <a:blip r:embed="rId7"/>
            <a:stretch>
              <a:fillRect/>
            </a:stretch>
          </p:blipFill>
          <p:spPr>
            <a:xfrm>
              <a:off x="4771198" y="3501682"/>
              <a:ext cx="6389542" cy="1316735"/>
            </a:xfrm>
            <a:prstGeom prst="rect">
              <a:avLst/>
            </a:prstGeom>
          </p:spPr>
        </p:pic>
      </p:grpSp>
    </p:spTree>
    <p:extLst>
      <p:ext uri="{BB962C8B-B14F-4D97-AF65-F5344CB8AC3E}">
        <p14:creationId xmlns:p14="http://schemas.microsoft.com/office/powerpoint/2010/main" val="1615724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xit" presetSubtype="0" fill="hold" nodeType="clickEffect">
                                  <p:stCondLst>
                                    <p:cond delay="0"/>
                                  </p:stCondLst>
                                  <p:childTnLst>
                                    <p:animEffect transition="out" filter="fade">
                                      <p:cBhvr>
                                        <p:cTn id="12" dur="500"/>
                                        <p:tgtEl>
                                          <p:spTgt spid="12"/>
                                        </p:tgtEl>
                                      </p:cBhvr>
                                    </p:animEffect>
                                    <p:set>
                                      <p:cBhvr>
                                        <p:cTn id="13"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250036" y="342195"/>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相关背景 </a:t>
              </a:r>
              <a:r>
                <a:rPr lang="en-US" altLang="zh-CN"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 </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现有方法</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15" name="组合 14">
            <a:extLst>
              <a:ext uri="{FF2B5EF4-FFF2-40B4-BE49-F238E27FC236}">
                <a16:creationId xmlns:a16="http://schemas.microsoft.com/office/drawing/2014/main" id="{10BE18A2-BAEF-40C6-84CA-5ABDC01F5EC1}"/>
              </a:ext>
            </a:extLst>
          </p:cNvPr>
          <p:cNvGrpSpPr/>
          <p:nvPr/>
        </p:nvGrpSpPr>
        <p:grpSpPr>
          <a:xfrm>
            <a:off x="576052" y="1288019"/>
            <a:ext cx="3023962" cy="523220"/>
            <a:chOff x="539705" y="1211817"/>
            <a:chExt cx="3023962" cy="523220"/>
          </a:xfrm>
        </p:grpSpPr>
        <p:pic>
          <p:nvPicPr>
            <p:cNvPr id="24" name="图形 23" descr="灯泡">
              <a:extLst>
                <a:ext uri="{FF2B5EF4-FFF2-40B4-BE49-F238E27FC236}">
                  <a16:creationId xmlns:a16="http://schemas.microsoft.com/office/drawing/2014/main" id="{3CDFAD55-9B9B-47EC-B82D-C206CD3F146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9705" y="1311427"/>
              <a:ext cx="324000" cy="324000"/>
            </a:xfrm>
            <a:prstGeom prst="rect">
              <a:avLst/>
            </a:prstGeom>
          </p:spPr>
        </p:pic>
        <p:sp>
          <p:nvSpPr>
            <p:cNvPr id="25" name="文本框 24">
              <a:extLst>
                <a:ext uri="{FF2B5EF4-FFF2-40B4-BE49-F238E27FC236}">
                  <a16:creationId xmlns:a16="http://schemas.microsoft.com/office/drawing/2014/main" id="{02A4199A-15E7-4E3B-9BE4-7D992EEF9286}"/>
                </a:ext>
              </a:extLst>
            </p:cNvPr>
            <p:cNvSpPr txBox="1"/>
            <p:nvPr/>
          </p:nvSpPr>
          <p:spPr>
            <a:xfrm>
              <a:off x="863705" y="1211817"/>
              <a:ext cx="2699962" cy="523220"/>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层叠式模型</a:t>
              </a:r>
            </a:p>
          </p:txBody>
        </p:sp>
      </p:grpSp>
      <p:grpSp>
        <p:nvGrpSpPr>
          <p:cNvPr id="14" name="组合 13">
            <a:extLst>
              <a:ext uri="{FF2B5EF4-FFF2-40B4-BE49-F238E27FC236}">
                <a16:creationId xmlns:a16="http://schemas.microsoft.com/office/drawing/2014/main" id="{8253078E-2F3A-446F-BED1-288F34315325}"/>
              </a:ext>
            </a:extLst>
          </p:cNvPr>
          <p:cNvGrpSpPr/>
          <p:nvPr/>
        </p:nvGrpSpPr>
        <p:grpSpPr>
          <a:xfrm>
            <a:off x="1513952" y="2068243"/>
            <a:ext cx="8023943" cy="492443"/>
            <a:chOff x="1230923" y="4449515"/>
            <a:chExt cx="8023943" cy="492443"/>
          </a:xfrm>
        </p:grpSpPr>
        <p:sp>
          <p:nvSpPr>
            <p:cNvPr id="16" name="文本框 15">
              <a:extLst>
                <a:ext uri="{FF2B5EF4-FFF2-40B4-BE49-F238E27FC236}">
                  <a16:creationId xmlns:a16="http://schemas.microsoft.com/office/drawing/2014/main" id="{49E19460-8B39-435B-9D97-A6BB7AA6D185}"/>
                </a:ext>
              </a:extLst>
            </p:cNvPr>
            <p:cNvSpPr txBox="1"/>
            <p:nvPr/>
          </p:nvSpPr>
          <p:spPr>
            <a:xfrm>
              <a:off x="1394472" y="4449515"/>
              <a:ext cx="7860394"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优点：外层实体能够充分利用内层实体的信息</a:t>
              </a:r>
            </a:p>
          </p:txBody>
        </p:sp>
        <p:sp>
          <p:nvSpPr>
            <p:cNvPr id="17" name="矩形 16">
              <a:extLst>
                <a:ext uri="{FF2B5EF4-FFF2-40B4-BE49-F238E27FC236}">
                  <a16:creationId xmlns:a16="http://schemas.microsoft.com/office/drawing/2014/main" id="{928D6789-918E-40A7-85F4-A57543B424B7}"/>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18" name="组合 17">
            <a:extLst>
              <a:ext uri="{FF2B5EF4-FFF2-40B4-BE49-F238E27FC236}">
                <a16:creationId xmlns:a16="http://schemas.microsoft.com/office/drawing/2014/main" id="{CB712D50-3A82-41B2-9D6E-CFD367B7EBEB}"/>
              </a:ext>
            </a:extLst>
          </p:cNvPr>
          <p:cNvGrpSpPr/>
          <p:nvPr/>
        </p:nvGrpSpPr>
        <p:grpSpPr>
          <a:xfrm>
            <a:off x="1513952" y="2853689"/>
            <a:ext cx="8023943" cy="492443"/>
            <a:chOff x="1230923" y="4449515"/>
            <a:chExt cx="8023943" cy="492443"/>
          </a:xfrm>
        </p:grpSpPr>
        <p:sp>
          <p:nvSpPr>
            <p:cNvPr id="22" name="文本框 21">
              <a:extLst>
                <a:ext uri="{FF2B5EF4-FFF2-40B4-BE49-F238E27FC236}">
                  <a16:creationId xmlns:a16="http://schemas.microsoft.com/office/drawing/2014/main" id="{F583BA77-0BCA-4297-A0DD-A7C169C56C85}"/>
                </a:ext>
              </a:extLst>
            </p:cNvPr>
            <p:cNvSpPr txBox="1"/>
            <p:nvPr/>
          </p:nvSpPr>
          <p:spPr>
            <a:xfrm>
              <a:off x="1394472" y="4449515"/>
              <a:ext cx="7860394"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缺点：</a:t>
              </a:r>
              <a:r>
                <a:rPr lang="zh-CN" altLang="en-US" sz="2600" dirty="0">
                  <a:solidFill>
                    <a:prstClr val="black"/>
                  </a:solidFill>
                  <a:latin typeface="微软雅黑" panose="020B0503020204020204" pitchFamily="34" charset="-122"/>
                  <a:ea typeface="微软雅黑" panose="020B0503020204020204" pitchFamily="34" charset="-122"/>
                </a:rPr>
                <a:t>错误级联</a:t>
              </a:r>
              <a:endPar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3" name="矩形 22">
              <a:extLst>
                <a:ext uri="{FF2B5EF4-FFF2-40B4-BE49-F238E27FC236}">
                  <a16:creationId xmlns:a16="http://schemas.microsoft.com/office/drawing/2014/main" id="{B4DF8102-BB4C-4911-828B-0896332A476B}"/>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Tree>
    <p:extLst>
      <p:ext uri="{BB962C8B-B14F-4D97-AF65-F5344CB8AC3E}">
        <p14:creationId xmlns:p14="http://schemas.microsoft.com/office/powerpoint/2010/main" val="33338831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221900" y="361921"/>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相关背景 </a:t>
              </a:r>
              <a:r>
                <a:rPr lang="en-US" altLang="zh-CN"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 </a:t>
              </a:r>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现有方法</a:t>
              </a: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15" name="组合 14">
            <a:extLst>
              <a:ext uri="{FF2B5EF4-FFF2-40B4-BE49-F238E27FC236}">
                <a16:creationId xmlns:a16="http://schemas.microsoft.com/office/drawing/2014/main" id="{10BE18A2-BAEF-40C6-84CA-5ABDC01F5EC1}"/>
              </a:ext>
            </a:extLst>
          </p:cNvPr>
          <p:cNvGrpSpPr/>
          <p:nvPr/>
        </p:nvGrpSpPr>
        <p:grpSpPr>
          <a:xfrm>
            <a:off x="547916" y="1420286"/>
            <a:ext cx="3023962" cy="523220"/>
            <a:chOff x="539705" y="1211817"/>
            <a:chExt cx="3023962" cy="523220"/>
          </a:xfrm>
        </p:grpSpPr>
        <p:pic>
          <p:nvPicPr>
            <p:cNvPr id="24" name="图形 23" descr="灯泡">
              <a:extLst>
                <a:ext uri="{FF2B5EF4-FFF2-40B4-BE49-F238E27FC236}">
                  <a16:creationId xmlns:a16="http://schemas.microsoft.com/office/drawing/2014/main" id="{3CDFAD55-9B9B-47EC-B82D-C206CD3F146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9705" y="1311427"/>
              <a:ext cx="324000" cy="324000"/>
            </a:xfrm>
            <a:prstGeom prst="rect">
              <a:avLst/>
            </a:prstGeom>
          </p:spPr>
        </p:pic>
        <p:sp>
          <p:nvSpPr>
            <p:cNvPr id="25" name="文本框 24">
              <a:extLst>
                <a:ext uri="{FF2B5EF4-FFF2-40B4-BE49-F238E27FC236}">
                  <a16:creationId xmlns:a16="http://schemas.microsoft.com/office/drawing/2014/main" id="{02A4199A-15E7-4E3B-9BE4-7D992EEF9286}"/>
                </a:ext>
              </a:extLst>
            </p:cNvPr>
            <p:cNvSpPr txBox="1"/>
            <p:nvPr/>
          </p:nvSpPr>
          <p:spPr>
            <a:xfrm>
              <a:off x="863705" y="1211817"/>
              <a:ext cx="2699962" cy="523220"/>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基于区域的模型</a:t>
              </a:r>
            </a:p>
          </p:txBody>
        </p:sp>
      </p:grpSp>
      <p:grpSp>
        <p:nvGrpSpPr>
          <p:cNvPr id="14" name="组合 13">
            <a:extLst>
              <a:ext uri="{FF2B5EF4-FFF2-40B4-BE49-F238E27FC236}">
                <a16:creationId xmlns:a16="http://schemas.microsoft.com/office/drawing/2014/main" id="{AB83071A-EEC0-4A67-B755-38DA948EAC89}"/>
              </a:ext>
            </a:extLst>
          </p:cNvPr>
          <p:cNvGrpSpPr/>
          <p:nvPr/>
        </p:nvGrpSpPr>
        <p:grpSpPr>
          <a:xfrm>
            <a:off x="1183360" y="4182800"/>
            <a:ext cx="8530379" cy="492443"/>
            <a:chOff x="1230923" y="4449515"/>
            <a:chExt cx="8530379" cy="492443"/>
          </a:xfrm>
        </p:grpSpPr>
        <p:sp>
          <p:nvSpPr>
            <p:cNvPr id="16" name="文本框 15">
              <a:extLst>
                <a:ext uri="{FF2B5EF4-FFF2-40B4-BE49-F238E27FC236}">
                  <a16:creationId xmlns:a16="http://schemas.microsoft.com/office/drawing/2014/main" id="{AE01899F-9437-4D51-A547-1DC140024E4C}"/>
                </a:ext>
              </a:extLst>
            </p:cNvPr>
            <p:cNvSpPr txBox="1"/>
            <p:nvPr/>
          </p:nvSpPr>
          <p:spPr>
            <a:xfrm>
              <a:off x="1394471" y="4449515"/>
              <a:ext cx="8366831"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方法</a:t>
              </a: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zh-CN" altLang="en-US" sz="2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穷举所有长度小于最大实体长度的</a:t>
              </a:r>
              <a:r>
                <a:rPr kumimoji="0" lang="en-US" altLang="zh-CN" sz="2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Span</a:t>
              </a:r>
              <a:r>
                <a:rPr kumimoji="0" lang="zh-CN" altLang="en-US" sz="2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（片段）</a:t>
              </a:r>
            </a:p>
          </p:txBody>
        </p:sp>
        <p:sp>
          <p:nvSpPr>
            <p:cNvPr id="17" name="矩形 16">
              <a:extLst>
                <a:ext uri="{FF2B5EF4-FFF2-40B4-BE49-F238E27FC236}">
                  <a16:creationId xmlns:a16="http://schemas.microsoft.com/office/drawing/2014/main" id="{FB810332-FA55-468A-9E5C-71CC06B25544}"/>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18" name="组合 17">
            <a:extLst>
              <a:ext uri="{FF2B5EF4-FFF2-40B4-BE49-F238E27FC236}">
                <a16:creationId xmlns:a16="http://schemas.microsoft.com/office/drawing/2014/main" id="{4213A0F9-C5BA-4B7C-92D3-E2FDC1AAB7F7}"/>
              </a:ext>
            </a:extLst>
          </p:cNvPr>
          <p:cNvGrpSpPr/>
          <p:nvPr/>
        </p:nvGrpSpPr>
        <p:grpSpPr>
          <a:xfrm>
            <a:off x="1183360" y="3237962"/>
            <a:ext cx="8023943" cy="492443"/>
            <a:chOff x="1230923" y="4449515"/>
            <a:chExt cx="8023943" cy="492443"/>
          </a:xfrm>
        </p:grpSpPr>
        <p:sp>
          <p:nvSpPr>
            <p:cNvPr id="22" name="文本框 21">
              <a:extLst>
                <a:ext uri="{FF2B5EF4-FFF2-40B4-BE49-F238E27FC236}">
                  <a16:creationId xmlns:a16="http://schemas.microsoft.com/office/drawing/2014/main" id="{81D4EFB9-E6EB-4CD9-85D7-84CE810B5DBD}"/>
                </a:ext>
              </a:extLst>
            </p:cNvPr>
            <p:cNvSpPr txBox="1"/>
            <p:nvPr/>
          </p:nvSpPr>
          <p:spPr>
            <a:xfrm>
              <a:off x="1394472" y="4449515"/>
              <a:ext cx="7860394"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优点：不存在错误级联</a:t>
              </a:r>
            </a:p>
          </p:txBody>
        </p:sp>
        <p:sp>
          <p:nvSpPr>
            <p:cNvPr id="23" name="矩形 22">
              <a:extLst>
                <a:ext uri="{FF2B5EF4-FFF2-40B4-BE49-F238E27FC236}">
                  <a16:creationId xmlns:a16="http://schemas.microsoft.com/office/drawing/2014/main" id="{E9567FB1-70E5-4C13-B778-937916262D91}"/>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27" name="组合 26">
            <a:extLst>
              <a:ext uri="{FF2B5EF4-FFF2-40B4-BE49-F238E27FC236}">
                <a16:creationId xmlns:a16="http://schemas.microsoft.com/office/drawing/2014/main" id="{0165A0C3-9AE2-4BB4-AC49-AFF8D2E1A03D}"/>
              </a:ext>
            </a:extLst>
          </p:cNvPr>
          <p:cNvGrpSpPr/>
          <p:nvPr/>
        </p:nvGrpSpPr>
        <p:grpSpPr>
          <a:xfrm>
            <a:off x="1183360" y="2293124"/>
            <a:ext cx="8023943" cy="492443"/>
            <a:chOff x="1230923" y="4449515"/>
            <a:chExt cx="8023943" cy="492443"/>
          </a:xfrm>
        </p:grpSpPr>
        <p:sp>
          <p:nvSpPr>
            <p:cNvPr id="28" name="文本框 27">
              <a:extLst>
                <a:ext uri="{FF2B5EF4-FFF2-40B4-BE49-F238E27FC236}">
                  <a16:creationId xmlns:a16="http://schemas.microsoft.com/office/drawing/2014/main" id="{D0025238-64E3-4AA7-BDB9-746F188E9056}"/>
                </a:ext>
              </a:extLst>
            </p:cNvPr>
            <p:cNvSpPr txBox="1"/>
            <p:nvPr/>
          </p:nvSpPr>
          <p:spPr>
            <a:xfrm>
              <a:off x="1394472" y="4449515"/>
              <a:ext cx="7860394"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缺点：内外层实体完全没有信息交互</a:t>
              </a:r>
            </a:p>
          </p:txBody>
        </p:sp>
        <p:sp>
          <p:nvSpPr>
            <p:cNvPr id="29" name="矩形 28">
              <a:extLst>
                <a:ext uri="{FF2B5EF4-FFF2-40B4-BE49-F238E27FC236}">
                  <a16:creationId xmlns:a16="http://schemas.microsoft.com/office/drawing/2014/main" id="{7CD073F0-7415-4441-9F87-E65A984AAABB}"/>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Tree>
    <p:extLst>
      <p:ext uri="{BB962C8B-B14F-4D97-AF65-F5344CB8AC3E}">
        <p14:creationId xmlns:p14="http://schemas.microsoft.com/office/powerpoint/2010/main" val="1177833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78E338E1-31C2-40CE-A0F0-B5499ED5A58F}"/>
              </a:ext>
            </a:extLst>
          </p:cNvPr>
          <p:cNvGrpSpPr/>
          <p:nvPr/>
        </p:nvGrpSpPr>
        <p:grpSpPr>
          <a:xfrm>
            <a:off x="243002" y="387454"/>
            <a:ext cx="3886559" cy="819215"/>
            <a:chOff x="1020583" y="1732757"/>
            <a:chExt cx="3886559" cy="819215"/>
          </a:xfrm>
        </p:grpSpPr>
        <p:sp>
          <p:nvSpPr>
            <p:cNvPr id="20" name="文本框 19">
              <a:extLst>
                <a:ext uri="{FF2B5EF4-FFF2-40B4-BE49-F238E27FC236}">
                  <a16:creationId xmlns:a16="http://schemas.microsoft.com/office/drawing/2014/main" id="{E6B88405-ADDC-4204-ABE7-AEF87E443A1F}"/>
                </a:ext>
              </a:extLst>
            </p:cNvPr>
            <p:cNvSpPr txBox="1"/>
            <p:nvPr/>
          </p:nvSpPr>
          <p:spPr>
            <a:xfrm flipH="1">
              <a:off x="1020583" y="1919106"/>
              <a:ext cx="3886559" cy="632866"/>
            </a:xfrm>
            <a:prstGeom prst="rect">
              <a:avLst/>
            </a:prstGeom>
            <a:noFill/>
          </p:spPr>
          <p:txBody>
            <a:bodyPr wrap="square" rtlCol="0">
              <a:spAutoFit/>
            </a:bodyPr>
            <a:lstStyle>
              <a:defPPr>
                <a:defRPr lang="zh-CN"/>
              </a:defPPr>
              <a:lvl1pPr algn="ctr">
                <a:lnSpc>
                  <a:spcPct val="120000"/>
                </a:lnSpc>
                <a:defRPr b="1">
                  <a:solidFill>
                    <a:schemeClr val="bg1">
                      <a:alpha val="80000"/>
                    </a:schemeClr>
                  </a:solidFill>
                  <a:latin typeface="方正正纤黑简体" panose="02000000000000000000" pitchFamily="2" charset="-122"/>
                  <a:ea typeface="方正正纤黑简体" panose="02000000000000000000" pitchFamily="2" charset="-122"/>
                </a:defRPr>
              </a:lvl1pPr>
            </a:lstStyle>
            <a:p>
              <a:pPr algn="l"/>
              <a:r>
                <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相关背景 </a:t>
              </a:r>
              <a:r>
                <a:rPr lang="en-US" altLang="zh-CN"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a:t>
              </a:r>
              <a:r>
                <a:rPr lang="en-US" altLang="zh-CN" sz="3200" dirty="0" err="1">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rPr>
                <a:t>BiFlaG</a:t>
              </a:r>
              <a:endParaRPr lang="zh-CN" altLang="en-US" sz="3200" dirty="0">
                <a:solidFill>
                  <a:schemeClr val="tx1"/>
                </a:solidFill>
                <a:latin typeface="Times New Roman" panose="02020603050405020304" pitchFamily="18" charset="0"/>
                <a:ea typeface="Hiragino Sans GB W3" panose="020B0300000000000000" pitchFamily="34" charset="-122"/>
                <a:cs typeface="Times New Roman" panose="02020603050405020304" pitchFamily="18" charset="0"/>
              </a:endParaRPr>
            </a:p>
          </p:txBody>
        </p:sp>
        <p:cxnSp>
          <p:nvCxnSpPr>
            <p:cNvPr id="21" name="直接连接符 20">
              <a:extLst>
                <a:ext uri="{FF2B5EF4-FFF2-40B4-BE49-F238E27FC236}">
                  <a16:creationId xmlns:a16="http://schemas.microsoft.com/office/drawing/2014/main" id="{C02F7E99-4377-42B3-97C6-9DFED9C51B64}"/>
                </a:ext>
              </a:extLst>
            </p:cNvPr>
            <p:cNvCxnSpPr/>
            <p:nvPr/>
          </p:nvCxnSpPr>
          <p:spPr>
            <a:xfrm>
              <a:off x="1148599" y="1732757"/>
              <a:ext cx="396000" cy="0"/>
            </a:xfrm>
            <a:prstGeom prst="line">
              <a:avLst/>
            </a:prstGeom>
            <a:ln w="2540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15" name="组合 14">
            <a:extLst>
              <a:ext uri="{FF2B5EF4-FFF2-40B4-BE49-F238E27FC236}">
                <a16:creationId xmlns:a16="http://schemas.microsoft.com/office/drawing/2014/main" id="{10BE18A2-BAEF-40C6-84CA-5ABDC01F5EC1}"/>
              </a:ext>
            </a:extLst>
          </p:cNvPr>
          <p:cNvGrpSpPr/>
          <p:nvPr/>
        </p:nvGrpSpPr>
        <p:grpSpPr>
          <a:xfrm>
            <a:off x="569018" y="1407132"/>
            <a:ext cx="3023962" cy="523220"/>
            <a:chOff x="539705" y="1211817"/>
            <a:chExt cx="3023962" cy="523220"/>
          </a:xfrm>
        </p:grpSpPr>
        <p:pic>
          <p:nvPicPr>
            <p:cNvPr id="24" name="图形 23" descr="灯泡">
              <a:extLst>
                <a:ext uri="{FF2B5EF4-FFF2-40B4-BE49-F238E27FC236}">
                  <a16:creationId xmlns:a16="http://schemas.microsoft.com/office/drawing/2014/main" id="{3CDFAD55-9B9B-47EC-B82D-C206CD3F146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9705" y="1311427"/>
              <a:ext cx="324000" cy="324000"/>
            </a:xfrm>
            <a:prstGeom prst="rect">
              <a:avLst/>
            </a:prstGeom>
          </p:spPr>
        </p:pic>
        <p:sp>
          <p:nvSpPr>
            <p:cNvPr id="25" name="文本框 24">
              <a:extLst>
                <a:ext uri="{FF2B5EF4-FFF2-40B4-BE49-F238E27FC236}">
                  <a16:creationId xmlns:a16="http://schemas.microsoft.com/office/drawing/2014/main" id="{02A4199A-15E7-4E3B-9BE4-7D992EEF9286}"/>
                </a:ext>
              </a:extLst>
            </p:cNvPr>
            <p:cNvSpPr txBox="1"/>
            <p:nvPr/>
          </p:nvSpPr>
          <p:spPr>
            <a:xfrm>
              <a:off x="863705" y="1211817"/>
              <a:ext cx="2699962" cy="523220"/>
            </a:xfrm>
            <a:prstGeom prst="rect">
              <a:avLst/>
            </a:prstGeom>
            <a:noFill/>
          </p:spPr>
          <p:txBody>
            <a:bodyPr wrap="square" rtlCol="0">
              <a:spAutoFit/>
            </a:bodyPr>
            <a:lstStyle/>
            <a:p>
              <a:r>
                <a:rPr lang="en-US" altLang="zh-CN" sz="2800" b="1" dirty="0" err="1">
                  <a:latin typeface="微软雅黑" panose="020B0503020204020204" pitchFamily="34" charset="-122"/>
                  <a:ea typeface="微软雅黑" panose="020B0503020204020204" pitchFamily="34" charset="-122"/>
                </a:rPr>
                <a:t>BiFlaG</a:t>
              </a:r>
              <a:r>
                <a:rPr lang="zh-CN" altLang="en-US" sz="2800" b="1" dirty="0">
                  <a:latin typeface="微软雅黑" panose="020B0503020204020204" pitchFamily="34" charset="-122"/>
                  <a:ea typeface="微软雅黑" panose="020B0503020204020204" pitchFamily="34" charset="-122"/>
                </a:rPr>
                <a:t>优点</a:t>
              </a:r>
            </a:p>
          </p:txBody>
        </p:sp>
      </p:grpSp>
      <p:grpSp>
        <p:nvGrpSpPr>
          <p:cNvPr id="26" name="组合 25">
            <a:extLst>
              <a:ext uri="{FF2B5EF4-FFF2-40B4-BE49-F238E27FC236}">
                <a16:creationId xmlns:a16="http://schemas.microsoft.com/office/drawing/2014/main" id="{0E4F85F2-E46F-4355-A3BF-CE235CB6BA26}"/>
              </a:ext>
            </a:extLst>
          </p:cNvPr>
          <p:cNvGrpSpPr/>
          <p:nvPr/>
        </p:nvGrpSpPr>
        <p:grpSpPr>
          <a:xfrm>
            <a:off x="1183360" y="4182800"/>
            <a:ext cx="8530379" cy="461665"/>
            <a:chOff x="1230923" y="4449515"/>
            <a:chExt cx="8530379" cy="461665"/>
          </a:xfrm>
        </p:grpSpPr>
        <p:sp>
          <p:nvSpPr>
            <p:cNvPr id="30" name="文本框 29">
              <a:extLst>
                <a:ext uri="{FF2B5EF4-FFF2-40B4-BE49-F238E27FC236}">
                  <a16:creationId xmlns:a16="http://schemas.microsoft.com/office/drawing/2014/main" id="{283E241E-FCEB-49CD-A358-A2CD37B4898E}"/>
                </a:ext>
              </a:extLst>
            </p:cNvPr>
            <p:cNvSpPr txBox="1"/>
            <p:nvPr/>
          </p:nvSpPr>
          <p:spPr>
            <a:xfrm>
              <a:off x="1394471" y="4449515"/>
              <a:ext cx="836683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内外层实体信息可进行双向交互</a:t>
              </a:r>
            </a:p>
          </p:txBody>
        </p:sp>
        <p:sp>
          <p:nvSpPr>
            <p:cNvPr id="31" name="矩形 30">
              <a:extLst>
                <a:ext uri="{FF2B5EF4-FFF2-40B4-BE49-F238E27FC236}">
                  <a16:creationId xmlns:a16="http://schemas.microsoft.com/office/drawing/2014/main" id="{18F49151-42AF-44CE-A02F-39BD6CC40483}"/>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32" name="组合 31">
            <a:extLst>
              <a:ext uri="{FF2B5EF4-FFF2-40B4-BE49-F238E27FC236}">
                <a16:creationId xmlns:a16="http://schemas.microsoft.com/office/drawing/2014/main" id="{65FA99DC-57EA-4C42-A680-5AB97EF8B20C}"/>
              </a:ext>
            </a:extLst>
          </p:cNvPr>
          <p:cNvGrpSpPr/>
          <p:nvPr/>
        </p:nvGrpSpPr>
        <p:grpSpPr>
          <a:xfrm>
            <a:off x="1183360" y="3237962"/>
            <a:ext cx="8023943" cy="492443"/>
            <a:chOff x="1230923" y="4449515"/>
            <a:chExt cx="8023943" cy="492443"/>
          </a:xfrm>
        </p:grpSpPr>
        <p:sp>
          <p:nvSpPr>
            <p:cNvPr id="33" name="文本框 32">
              <a:extLst>
                <a:ext uri="{FF2B5EF4-FFF2-40B4-BE49-F238E27FC236}">
                  <a16:creationId xmlns:a16="http://schemas.microsoft.com/office/drawing/2014/main" id="{B0BE540A-6D2E-472A-B61E-29995D26CF6C}"/>
                </a:ext>
              </a:extLst>
            </p:cNvPr>
            <p:cNvSpPr txBox="1"/>
            <p:nvPr/>
          </p:nvSpPr>
          <p:spPr>
            <a:xfrm>
              <a:off x="1394472" y="4449515"/>
              <a:ext cx="7860394"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内层实体能充分利用外层实体信息</a:t>
              </a:r>
            </a:p>
          </p:txBody>
        </p:sp>
        <p:sp>
          <p:nvSpPr>
            <p:cNvPr id="34" name="矩形 33">
              <a:extLst>
                <a:ext uri="{FF2B5EF4-FFF2-40B4-BE49-F238E27FC236}">
                  <a16:creationId xmlns:a16="http://schemas.microsoft.com/office/drawing/2014/main" id="{5BEAB27F-9AA4-4478-8B7E-F976C1E1555A}"/>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35" name="组合 34">
            <a:extLst>
              <a:ext uri="{FF2B5EF4-FFF2-40B4-BE49-F238E27FC236}">
                <a16:creationId xmlns:a16="http://schemas.microsoft.com/office/drawing/2014/main" id="{2866B334-6C31-4C1B-82C8-DC207977A003}"/>
              </a:ext>
            </a:extLst>
          </p:cNvPr>
          <p:cNvGrpSpPr/>
          <p:nvPr/>
        </p:nvGrpSpPr>
        <p:grpSpPr>
          <a:xfrm>
            <a:off x="1183360" y="2293124"/>
            <a:ext cx="8023943" cy="492443"/>
            <a:chOff x="1230923" y="4449515"/>
            <a:chExt cx="8023943" cy="492443"/>
          </a:xfrm>
        </p:grpSpPr>
        <p:sp>
          <p:nvSpPr>
            <p:cNvPr id="36" name="文本框 35">
              <a:extLst>
                <a:ext uri="{FF2B5EF4-FFF2-40B4-BE49-F238E27FC236}">
                  <a16:creationId xmlns:a16="http://schemas.microsoft.com/office/drawing/2014/main" id="{EA00E0BD-16E4-4AA7-B09A-69B2293F1AB0}"/>
                </a:ext>
              </a:extLst>
            </p:cNvPr>
            <p:cNvSpPr txBox="1"/>
            <p:nvPr/>
          </p:nvSpPr>
          <p:spPr>
            <a:xfrm>
              <a:off x="1394472" y="4449515"/>
              <a:ext cx="7860394" cy="4924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不存在错误级联</a:t>
              </a:r>
            </a:p>
          </p:txBody>
        </p:sp>
        <p:sp>
          <p:nvSpPr>
            <p:cNvPr id="37" name="矩形 36">
              <a:extLst>
                <a:ext uri="{FF2B5EF4-FFF2-40B4-BE49-F238E27FC236}">
                  <a16:creationId xmlns:a16="http://schemas.microsoft.com/office/drawing/2014/main" id="{4E203D5F-30C3-45B2-AC66-43FDC908D296}"/>
                </a:ext>
              </a:extLst>
            </p:cNvPr>
            <p:cNvSpPr/>
            <p:nvPr/>
          </p:nvSpPr>
          <p:spPr>
            <a:xfrm>
              <a:off x="1230923" y="4644347"/>
              <a:ext cx="7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Tree>
    <p:extLst>
      <p:ext uri="{BB962C8B-B14F-4D97-AF65-F5344CB8AC3E}">
        <p14:creationId xmlns:p14="http://schemas.microsoft.com/office/powerpoint/2010/main" val="2284075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11">
            <a:extLst>
              <a:ext uri="{FF2B5EF4-FFF2-40B4-BE49-F238E27FC236}">
                <a16:creationId xmlns:a16="http://schemas.microsoft.com/office/drawing/2014/main" id="{3BE7EA4E-7D5B-4F5E-BDC3-ECA43A94D0C4}"/>
              </a:ext>
            </a:extLst>
          </p:cNvPr>
          <p:cNvSpPr txBox="1"/>
          <p:nvPr/>
        </p:nvSpPr>
        <p:spPr>
          <a:xfrm>
            <a:off x="6285359" y="3064092"/>
            <a:ext cx="3118161" cy="954107"/>
          </a:xfrm>
          <a:prstGeom prst="rect">
            <a:avLst/>
          </a:prstGeom>
          <a:noFill/>
        </p:spPr>
        <p:txBody>
          <a:bodyPr wrap="none" rtlCol="0">
            <a:spAutoFit/>
          </a:bodyPr>
          <a:lstStyle/>
          <a:p>
            <a:pPr marL="0" lvl="1"/>
            <a:r>
              <a:rPr lang="zh-CN" altLang="en-US" sz="2800" b="1" dirty="0">
                <a:solidFill>
                  <a:srgbClr val="006AB6"/>
                </a:solidFill>
                <a:latin typeface="微软雅黑" panose="020B0503020204020204" pitchFamily="34" charset="-122"/>
                <a:ea typeface="微软雅黑" panose="020B0503020204020204" pitchFamily="34" charset="-122"/>
              </a:rPr>
              <a:t>第二部分</a:t>
            </a:r>
          </a:p>
          <a:p>
            <a:pPr marL="0" lvl="1"/>
            <a:r>
              <a:rPr lang="en-US" altLang="zh-CN" sz="2800" b="1" dirty="0" err="1">
                <a:solidFill>
                  <a:srgbClr val="006AB6"/>
                </a:solidFill>
                <a:latin typeface="微软雅黑" panose="020B0503020204020204" pitchFamily="34" charset="-122"/>
                <a:ea typeface="微软雅黑" panose="020B0503020204020204" pitchFamily="34" charset="-122"/>
              </a:rPr>
              <a:t>BiFlaG</a:t>
            </a:r>
            <a:r>
              <a:rPr lang="zh-CN" altLang="en-US" sz="2800" b="1" dirty="0">
                <a:solidFill>
                  <a:srgbClr val="006AB6"/>
                </a:solidFill>
                <a:latin typeface="微软雅黑" panose="020B0503020204020204" pitchFamily="34" charset="-122"/>
                <a:ea typeface="微软雅黑" panose="020B0503020204020204" pitchFamily="34" charset="-122"/>
              </a:rPr>
              <a:t>模型（上）</a:t>
            </a:r>
          </a:p>
        </p:txBody>
      </p:sp>
      <p:cxnSp>
        <p:nvCxnSpPr>
          <p:cNvPr id="52" name="直接连接符 51">
            <a:extLst>
              <a:ext uri="{FF2B5EF4-FFF2-40B4-BE49-F238E27FC236}">
                <a16:creationId xmlns:a16="http://schemas.microsoft.com/office/drawing/2014/main" id="{9AC1E425-B2D0-41CC-A04A-E97F6F7610FA}"/>
              </a:ext>
            </a:extLst>
          </p:cNvPr>
          <p:cNvCxnSpPr/>
          <p:nvPr/>
        </p:nvCxnSpPr>
        <p:spPr>
          <a:xfrm flipV="1">
            <a:off x="6023847" y="2542222"/>
            <a:ext cx="0" cy="1997848"/>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53" name="TextBox 13">
            <a:extLst>
              <a:ext uri="{FF2B5EF4-FFF2-40B4-BE49-F238E27FC236}">
                <a16:creationId xmlns:a16="http://schemas.microsoft.com/office/drawing/2014/main" id="{B4A1E179-72CC-4EB1-A937-DD3B9EDE1124}"/>
              </a:ext>
            </a:extLst>
          </p:cNvPr>
          <p:cNvSpPr txBox="1"/>
          <p:nvPr/>
        </p:nvSpPr>
        <p:spPr>
          <a:xfrm>
            <a:off x="4260277" y="4193821"/>
            <a:ext cx="1269558" cy="346249"/>
          </a:xfrm>
          <a:prstGeom prst="rect">
            <a:avLst/>
          </a:prstGeom>
          <a:noFill/>
        </p:spPr>
        <p:txBody>
          <a:bodyPr wrap="square" lIns="0" tIns="0" rIns="0" bIns="0" rtlCol="0">
            <a:spAutoFit/>
          </a:bodyPr>
          <a:lstStyle/>
          <a:p>
            <a:r>
              <a:rPr lang="en-US" altLang="zh-CN" sz="2250" dirty="0">
                <a:solidFill>
                  <a:schemeClr val="tx1">
                    <a:lumMod val="65000"/>
                    <a:lumOff val="35000"/>
                  </a:schemeClr>
                </a:solidFill>
                <a:latin typeface="Arial" panose="020B0604020202020204" pitchFamily="34" charset="0"/>
                <a:ea typeface="+mj-ea"/>
                <a:cs typeface="Arial" panose="020B0604020202020204" pitchFamily="34" charset="0"/>
              </a:rPr>
              <a:t>PART 02</a:t>
            </a:r>
            <a:endParaRPr lang="zh-CN" altLang="en-US" sz="2250" dirty="0">
              <a:solidFill>
                <a:schemeClr val="tx1">
                  <a:lumMod val="65000"/>
                  <a:lumOff val="35000"/>
                </a:schemeClr>
              </a:solidFill>
              <a:latin typeface="Arial" panose="020B0604020202020204" pitchFamily="34" charset="0"/>
              <a:ea typeface="+mj-ea"/>
              <a:cs typeface="Arial" panose="020B0604020202020204" pitchFamily="34" charset="0"/>
            </a:endParaRPr>
          </a:p>
        </p:txBody>
      </p:sp>
      <p:grpSp>
        <p:nvGrpSpPr>
          <p:cNvPr id="54" name="组合 53">
            <a:extLst>
              <a:ext uri="{FF2B5EF4-FFF2-40B4-BE49-F238E27FC236}">
                <a16:creationId xmlns:a16="http://schemas.microsoft.com/office/drawing/2014/main" id="{A0F65C2E-B741-4FFE-85D6-6D558BA01FA4}"/>
              </a:ext>
            </a:extLst>
          </p:cNvPr>
          <p:cNvGrpSpPr/>
          <p:nvPr/>
        </p:nvGrpSpPr>
        <p:grpSpPr>
          <a:xfrm>
            <a:off x="4052827" y="2505429"/>
            <a:ext cx="1477008" cy="1477008"/>
            <a:chOff x="304800" y="673100"/>
            <a:chExt cx="4000500" cy="4000500"/>
          </a:xfrm>
          <a:effectLst>
            <a:outerShdw blurRad="444500" dist="254000" dir="8100000" algn="tr" rotWithShape="0">
              <a:prstClr val="black">
                <a:alpha val="50000"/>
              </a:prstClr>
            </a:outerShdw>
          </a:effectLst>
        </p:grpSpPr>
        <p:sp>
          <p:nvSpPr>
            <p:cNvPr id="55" name="同心圆 17">
              <a:extLst>
                <a:ext uri="{FF2B5EF4-FFF2-40B4-BE49-F238E27FC236}">
                  <a16:creationId xmlns:a16="http://schemas.microsoft.com/office/drawing/2014/main" id="{0CA0614B-73C7-4E26-B35A-21EA0E9C923E}"/>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latin typeface="+mj-ea"/>
                <a:ea typeface="+mj-ea"/>
              </a:endParaRPr>
            </a:p>
          </p:txBody>
        </p:sp>
        <p:sp>
          <p:nvSpPr>
            <p:cNvPr id="56" name="椭圆 55">
              <a:extLst>
                <a:ext uri="{FF2B5EF4-FFF2-40B4-BE49-F238E27FC236}">
                  <a16:creationId xmlns:a16="http://schemas.microsoft.com/office/drawing/2014/main" id="{55BA42D5-E67A-48D2-8628-C5FB383F1BCD}"/>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latin typeface="+mj-ea"/>
                <a:ea typeface="+mj-ea"/>
              </a:endParaRPr>
            </a:p>
          </p:txBody>
        </p:sp>
      </p:grpSp>
      <p:sp>
        <p:nvSpPr>
          <p:cNvPr id="57" name="TextBox 13">
            <a:extLst>
              <a:ext uri="{FF2B5EF4-FFF2-40B4-BE49-F238E27FC236}">
                <a16:creationId xmlns:a16="http://schemas.microsoft.com/office/drawing/2014/main" id="{3ADDA03C-5D37-4B42-AA19-12813ACD55AB}"/>
              </a:ext>
            </a:extLst>
          </p:cNvPr>
          <p:cNvSpPr txBox="1"/>
          <p:nvPr/>
        </p:nvSpPr>
        <p:spPr>
          <a:xfrm>
            <a:off x="4234631" y="2737376"/>
            <a:ext cx="1269558" cy="1081963"/>
          </a:xfrm>
          <a:prstGeom prst="rect">
            <a:avLst/>
          </a:prstGeom>
          <a:noFill/>
        </p:spPr>
        <p:txBody>
          <a:bodyPr wrap="square" lIns="0" tIns="0" rIns="0" bIns="0" rtlCol="0">
            <a:spAutoFit/>
          </a:bodyPr>
          <a:lstStyle/>
          <a:p>
            <a:r>
              <a:rPr lang="en-US" altLang="zh-CN" sz="7031" b="1" dirty="0">
                <a:solidFill>
                  <a:srgbClr val="006AB6"/>
                </a:solidFill>
                <a:latin typeface="Arial" panose="020B0604020202020204" pitchFamily="34" charset="0"/>
                <a:ea typeface="+mj-ea"/>
                <a:cs typeface="Arial" panose="020B0604020202020204" pitchFamily="34" charset="0"/>
              </a:rPr>
              <a:t>02</a:t>
            </a:r>
            <a:endParaRPr lang="zh-CN" altLang="en-US" sz="7031" b="1" dirty="0">
              <a:solidFill>
                <a:srgbClr val="006AB6"/>
              </a:solidFill>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4196394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500"/>
                                        <p:tgtEl>
                                          <p:spTgt spid="54"/>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57"/>
                                        </p:tgtEl>
                                        <p:attrNameLst>
                                          <p:attrName>style.visibility</p:attrName>
                                        </p:attrNameLst>
                                      </p:cBhvr>
                                      <p:to>
                                        <p:strVal val="visible"/>
                                      </p:to>
                                    </p:set>
                                    <p:animEffect transition="in" filter="fade">
                                      <p:cBhvr>
                                        <p:cTn id="15" dur="500"/>
                                        <p:tgtEl>
                                          <p:spTgt spid="57"/>
                                        </p:tgtEl>
                                      </p:cBhvr>
                                    </p:animEffect>
                                    <p:anim calcmode="lin" valueType="num">
                                      <p:cBhvr>
                                        <p:cTn id="16" dur="500" fill="hold"/>
                                        <p:tgtEl>
                                          <p:spTgt spid="57"/>
                                        </p:tgtEl>
                                        <p:attrNameLst>
                                          <p:attrName>ppt_x</p:attrName>
                                        </p:attrNameLst>
                                      </p:cBhvr>
                                      <p:tavLst>
                                        <p:tav tm="0">
                                          <p:val>
                                            <p:strVal val="#ppt_x"/>
                                          </p:val>
                                        </p:tav>
                                        <p:tav tm="100000">
                                          <p:val>
                                            <p:strVal val="#ppt_x"/>
                                          </p:val>
                                        </p:tav>
                                      </p:tavLst>
                                    </p:anim>
                                    <p:anim calcmode="lin" valueType="num">
                                      <p:cBhvr>
                                        <p:cTn id="17" dur="500" fill="hold"/>
                                        <p:tgtEl>
                                          <p:spTgt spid="57"/>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2" presetClass="entr" presetSubtype="8" fill="hold" grpId="0" nodeType="afterEffect">
                                  <p:stCondLst>
                                    <p:cond delay="0"/>
                                  </p:stCondLst>
                                  <p:childTnLst>
                                    <p:set>
                                      <p:cBhvr>
                                        <p:cTn id="20" dur="1" fill="hold">
                                          <p:stCondLst>
                                            <p:cond delay="0"/>
                                          </p:stCondLst>
                                        </p:cTn>
                                        <p:tgtEl>
                                          <p:spTgt spid="51"/>
                                        </p:tgtEl>
                                        <p:attrNameLst>
                                          <p:attrName>style.visibility</p:attrName>
                                        </p:attrNameLst>
                                      </p:cBhvr>
                                      <p:to>
                                        <p:strVal val="visible"/>
                                      </p:to>
                                    </p:set>
                                    <p:anim calcmode="lin" valueType="num">
                                      <p:cBhvr additive="base">
                                        <p:cTn id="21" dur="500"/>
                                        <p:tgtEl>
                                          <p:spTgt spid="51"/>
                                        </p:tgtEl>
                                        <p:attrNameLst>
                                          <p:attrName>ppt_x</p:attrName>
                                        </p:attrNameLst>
                                      </p:cBhvr>
                                      <p:tavLst>
                                        <p:tav tm="0">
                                          <p:val>
                                            <p:strVal val="#ppt_x-#ppt_w*1.125000"/>
                                          </p:val>
                                        </p:tav>
                                        <p:tav tm="100000">
                                          <p:val>
                                            <p:strVal val="#ppt_x"/>
                                          </p:val>
                                        </p:tav>
                                      </p:tavLst>
                                    </p:anim>
                                    <p:animEffect transition="in" filter="wipe(right)">
                                      <p:cBhvr>
                                        <p:cTn id="22" dur="500"/>
                                        <p:tgtEl>
                                          <p:spTgt spid="51"/>
                                        </p:tgtEl>
                                      </p:cBhvr>
                                    </p:animEffect>
                                  </p:childTnLst>
                                </p:cTn>
                              </p:par>
                            </p:childTnLst>
                          </p:cTn>
                        </p:par>
                        <p:par>
                          <p:cTn id="23" fill="hold">
                            <p:stCondLst>
                              <p:cond delay="2000"/>
                            </p:stCondLst>
                            <p:childTnLst>
                              <p:par>
                                <p:cTn id="24" presetID="47" presetClass="entr" presetSubtype="0" fill="hold" grpId="0" nodeType="afterEffect">
                                  <p:stCondLst>
                                    <p:cond delay="0"/>
                                  </p:stCondLst>
                                  <p:childTnLst>
                                    <p:set>
                                      <p:cBhvr>
                                        <p:cTn id="25" dur="1" fill="hold">
                                          <p:stCondLst>
                                            <p:cond delay="0"/>
                                          </p:stCondLst>
                                        </p:cTn>
                                        <p:tgtEl>
                                          <p:spTgt spid="53"/>
                                        </p:tgtEl>
                                        <p:attrNameLst>
                                          <p:attrName>style.visibility</p:attrName>
                                        </p:attrNameLst>
                                      </p:cBhvr>
                                      <p:to>
                                        <p:strVal val="visible"/>
                                      </p:to>
                                    </p:set>
                                    <p:animEffect transition="in" filter="fade">
                                      <p:cBhvr>
                                        <p:cTn id="26" dur="500"/>
                                        <p:tgtEl>
                                          <p:spTgt spid="53"/>
                                        </p:tgtEl>
                                      </p:cBhvr>
                                    </p:animEffect>
                                    <p:anim calcmode="lin" valueType="num">
                                      <p:cBhvr>
                                        <p:cTn id="27" dur="500" fill="hold"/>
                                        <p:tgtEl>
                                          <p:spTgt spid="53"/>
                                        </p:tgtEl>
                                        <p:attrNameLst>
                                          <p:attrName>ppt_x</p:attrName>
                                        </p:attrNameLst>
                                      </p:cBhvr>
                                      <p:tavLst>
                                        <p:tav tm="0">
                                          <p:val>
                                            <p:strVal val="#ppt_x"/>
                                          </p:val>
                                        </p:tav>
                                        <p:tav tm="100000">
                                          <p:val>
                                            <p:strVal val="#ppt_x"/>
                                          </p:val>
                                        </p:tav>
                                      </p:tavLst>
                                    </p:anim>
                                    <p:anim calcmode="lin" valueType="num">
                                      <p:cBhvr>
                                        <p:cTn id="28" dur="5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3" grpId="0"/>
      <p:bldP spid="57"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一PPT，www.1ppt.com">
  <a:themeElements>
    <a:clrScheme name="自定义 305">
      <a:dk1>
        <a:sysClr val="windowText" lastClr="000000"/>
      </a:dk1>
      <a:lt1>
        <a:sysClr val="window" lastClr="FFFFFF"/>
      </a:lt1>
      <a:dk2>
        <a:srgbClr val="44546A"/>
      </a:dk2>
      <a:lt2>
        <a:srgbClr val="E7E6E6"/>
      </a:lt2>
      <a:accent1>
        <a:srgbClr val="006AB6"/>
      </a:accent1>
      <a:accent2>
        <a:srgbClr val="1AB8F3"/>
      </a:accent2>
      <a:accent3>
        <a:srgbClr val="006AB6"/>
      </a:accent3>
      <a:accent4>
        <a:srgbClr val="1AB8F3"/>
      </a:accent4>
      <a:accent5>
        <a:srgbClr val="006AB6"/>
      </a:accent5>
      <a:accent6>
        <a:srgbClr val="1AB8F3"/>
      </a:accent6>
      <a:hlink>
        <a:srgbClr val="006AB6"/>
      </a:hlink>
      <a:folHlink>
        <a:srgbClr val="1AB8F3"/>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3816</TotalTime>
  <Words>2430</Words>
  <Application>Microsoft Office PowerPoint</Application>
  <PresentationFormat>宽屏</PresentationFormat>
  <Paragraphs>244</Paragraphs>
  <Slides>30</Slides>
  <Notes>30</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30</vt:i4>
      </vt:variant>
    </vt:vector>
  </HeadingPairs>
  <TitlesOfParts>
    <vt:vector size="44" baseType="lpstr">
      <vt:lpstr>KaTeX_Main</vt:lpstr>
      <vt:lpstr>等线</vt:lpstr>
      <vt:lpstr>等线 Light</vt:lpstr>
      <vt:lpstr>宋体</vt:lpstr>
      <vt:lpstr>微软雅黑</vt:lpstr>
      <vt:lpstr>Agency FB</vt:lpstr>
      <vt:lpstr>Arial</vt:lpstr>
      <vt:lpstr>Calibri</vt:lpstr>
      <vt:lpstr>Calibri Light</vt:lpstr>
      <vt:lpstr>Cambria Math</vt:lpstr>
      <vt:lpstr>Consolas</vt:lpstr>
      <vt:lpstr>Times New Roman</vt:lpstr>
      <vt:lpstr>Office 主题​​</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马 东阳</dc:creator>
  <cp:lastModifiedBy>马 东阳</cp:lastModifiedBy>
  <cp:revision>2893</cp:revision>
  <dcterms:created xsi:type="dcterms:W3CDTF">2020-01-06T07:42:48Z</dcterms:created>
  <dcterms:modified xsi:type="dcterms:W3CDTF">2021-03-23T08:02:06Z</dcterms:modified>
</cp:coreProperties>
</file>

<file path=docProps/thumbnail.jpeg>
</file>